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47"/>
  </p:notesMasterIdLst>
  <p:sldIdLst>
    <p:sldId id="256" r:id="rId2"/>
    <p:sldId id="257" r:id="rId3"/>
    <p:sldId id="311" r:id="rId4"/>
    <p:sldId id="313" r:id="rId5"/>
    <p:sldId id="312" r:id="rId6"/>
    <p:sldId id="314" r:id="rId7"/>
    <p:sldId id="315" r:id="rId8"/>
    <p:sldId id="316" r:id="rId9"/>
    <p:sldId id="289" r:id="rId10"/>
    <p:sldId id="288" r:id="rId11"/>
    <p:sldId id="290" r:id="rId12"/>
    <p:sldId id="291" r:id="rId13"/>
    <p:sldId id="292" r:id="rId14"/>
    <p:sldId id="293" r:id="rId15"/>
    <p:sldId id="294" r:id="rId16"/>
    <p:sldId id="284" r:id="rId17"/>
    <p:sldId id="295" r:id="rId18"/>
    <p:sldId id="285" r:id="rId19"/>
    <p:sldId id="287" r:id="rId20"/>
    <p:sldId id="286" r:id="rId21"/>
    <p:sldId id="296" r:id="rId22"/>
    <p:sldId id="301" r:id="rId23"/>
    <p:sldId id="298" r:id="rId24"/>
    <p:sldId id="300" r:id="rId25"/>
    <p:sldId id="303" r:id="rId26"/>
    <p:sldId id="317" r:id="rId27"/>
    <p:sldId id="319" r:id="rId28"/>
    <p:sldId id="320" r:id="rId29"/>
    <p:sldId id="304" r:id="rId30"/>
    <p:sldId id="321" r:id="rId31"/>
    <p:sldId id="322" r:id="rId32"/>
    <p:sldId id="305" r:id="rId33"/>
    <p:sldId id="323" r:id="rId34"/>
    <p:sldId id="324" r:id="rId35"/>
    <p:sldId id="325" r:id="rId36"/>
    <p:sldId id="326" r:id="rId37"/>
    <p:sldId id="327" r:id="rId38"/>
    <p:sldId id="328" r:id="rId39"/>
    <p:sldId id="329" r:id="rId40"/>
    <p:sldId id="306" r:id="rId41"/>
    <p:sldId id="299" r:id="rId42"/>
    <p:sldId id="307" r:id="rId43"/>
    <p:sldId id="308" r:id="rId44"/>
    <p:sldId id="309" r:id="rId45"/>
    <p:sldId id="31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4F75"/>
    <a:srgbClr val="BCBCBC"/>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79" autoAdjust="0"/>
    <p:restoredTop sz="91145" autoAdjust="0"/>
  </p:normalViewPr>
  <p:slideViewPr>
    <p:cSldViewPr snapToGrid="0">
      <p:cViewPr>
        <p:scale>
          <a:sx n="91" d="100"/>
          <a:sy n="91" d="100"/>
        </p:scale>
        <p:origin x="384" y="7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762" y="72"/>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F3F09C-D32E-D249-AEF7-A3962234E161}" type="doc">
      <dgm:prSet loTypeId="urn:microsoft.com/office/officeart/2005/8/layout/cycle6" loCatId="" qsTypeId="urn:microsoft.com/office/officeart/2005/8/quickstyle/simple4" qsCatId="simple" csTypeId="urn:microsoft.com/office/officeart/2005/8/colors/accent1_2" csCatId="accent1" phldr="1"/>
      <dgm:spPr/>
      <dgm:t>
        <a:bodyPr/>
        <a:lstStyle/>
        <a:p>
          <a:endParaRPr lang="en-US"/>
        </a:p>
      </dgm:t>
    </dgm:pt>
    <dgm:pt modelId="{A59DC20C-099C-E14B-9B81-606DC3D5FAF4}">
      <dgm:prSet phldrT="[Text]"/>
      <dgm:spPr/>
      <dgm:t>
        <a:bodyPr/>
        <a:lstStyle/>
        <a:p>
          <a:r>
            <a:rPr lang="en-US" dirty="0" smtClean="0">
              <a:solidFill>
                <a:srgbClr val="7030A0"/>
              </a:solidFill>
            </a:rPr>
            <a:t>Semaphores</a:t>
          </a:r>
          <a:endParaRPr lang="en-US" dirty="0">
            <a:solidFill>
              <a:srgbClr val="7030A0"/>
            </a:solidFill>
          </a:endParaRPr>
        </a:p>
      </dgm:t>
    </dgm:pt>
    <dgm:pt modelId="{0CCBA9C8-88A0-364A-A5D4-5C0CA29640D4}" type="parTrans" cxnId="{9EC74FCB-E193-6D4E-9233-0039212ADCAC}">
      <dgm:prSet/>
      <dgm:spPr/>
      <dgm:t>
        <a:bodyPr/>
        <a:lstStyle/>
        <a:p>
          <a:endParaRPr lang="en-US">
            <a:solidFill>
              <a:srgbClr val="7030A0"/>
            </a:solidFill>
          </a:endParaRPr>
        </a:p>
      </dgm:t>
    </dgm:pt>
    <dgm:pt modelId="{FE647BCA-1E11-A842-A066-E0CEC60109C4}" type="sibTrans" cxnId="{9EC74FCB-E193-6D4E-9233-0039212ADCAC}">
      <dgm:prSet/>
      <dgm:spPr/>
      <dgm:t>
        <a:bodyPr/>
        <a:lstStyle/>
        <a:p>
          <a:endParaRPr lang="en-US">
            <a:solidFill>
              <a:srgbClr val="7030A0"/>
            </a:solidFill>
          </a:endParaRPr>
        </a:p>
      </dgm:t>
    </dgm:pt>
    <dgm:pt modelId="{BD790E98-54FE-F240-911F-5EDFC145AF91}">
      <dgm:prSet phldrT="[Text]"/>
      <dgm:spPr/>
      <dgm:t>
        <a:bodyPr/>
        <a:lstStyle/>
        <a:p>
          <a:r>
            <a:rPr lang="en-US" dirty="0" smtClean="0">
              <a:solidFill>
                <a:srgbClr val="7030A0"/>
              </a:solidFill>
            </a:rPr>
            <a:t>Shared Memory</a:t>
          </a:r>
          <a:endParaRPr lang="en-US" dirty="0">
            <a:solidFill>
              <a:srgbClr val="7030A0"/>
            </a:solidFill>
          </a:endParaRPr>
        </a:p>
      </dgm:t>
    </dgm:pt>
    <dgm:pt modelId="{20E1374E-727E-AC4A-97EC-3042010A6CAD}" type="parTrans" cxnId="{96FC595B-4F60-E140-93A5-1B4461EE553D}">
      <dgm:prSet/>
      <dgm:spPr/>
      <dgm:t>
        <a:bodyPr/>
        <a:lstStyle/>
        <a:p>
          <a:endParaRPr lang="en-US">
            <a:solidFill>
              <a:srgbClr val="7030A0"/>
            </a:solidFill>
          </a:endParaRPr>
        </a:p>
      </dgm:t>
    </dgm:pt>
    <dgm:pt modelId="{D8EAB8C1-4104-2F40-A7E8-9B4823DA4C26}" type="sibTrans" cxnId="{96FC595B-4F60-E140-93A5-1B4461EE553D}">
      <dgm:prSet/>
      <dgm:spPr/>
      <dgm:t>
        <a:bodyPr/>
        <a:lstStyle/>
        <a:p>
          <a:endParaRPr lang="en-US">
            <a:solidFill>
              <a:srgbClr val="7030A0"/>
            </a:solidFill>
          </a:endParaRPr>
        </a:p>
      </dgm:t>
    </dgm:pt>
    <dgm:pt modelId="{05902847-6C8F-834F-9A2B-EC501E8E9349}">
      <dgm:prSet phldrT="[Text]"/>
      <dgm:spPr/>
      <dgm:t>
        <a:bodyPr/>
        <a:lstStyle/>
        <a:p>
          <a:r>
            <a:rPr lang="en-US" dirty="0" smtClean="0">
              <a:solidFill>
                <a:srgbClr val="7030A0"/>
              </a:solidFill>
            </a:rPr>
            <a:t>Locks</a:t>
          </a:r>
          <a:endParaRPr lang="en-US" dirty="0">
            <a:solidFill>
              <a:srgbClr val="7030A0"/>
            </a:solidFill>
          </a:endParaRPr>
        </a:p>
      </dgm:t>
    </dgm:pt>
    <dgm:pt modelId="{44816702-EC14-CB45-ABB5-B3CCBAE36450}" type="parTrans" cxnId="{8298FF0B-35A7-044A-92CC-04021EDA7B67}">
      <dgm:prSet/>
      <dgm:spPr/>
      <dgm:t>
        <a:bodyPr/>
        <a:lstStyle/>
        <a:p>
          <a:endParaRPr lang="en-US">
            <a:solidFill>
              <a:srgbClr val="7030A0"/>
            </a:solidFill>
          </a:endParaRPr>
        </a:p>
      </dgm:t>
    </dgm:pt>
    <dgm:pt modelId="{456FF79F-5CF4-F345-AE73-2E05CDEDC577}" type="sibTrans" cxnId="{8298FF0B-35A7-044A-92CC-04021EDA7B67}">
      <dgm:prSet/>
      <dgm:spPr/>
      <dgm:t>
        <a:bodyPr/>
        <a:lstStyle/>
        <a:p>
          <a:endParaRPr lang="en-US">
            <a:solidFill>
              <a:srgbClr val="7030A0"/>
            </a:solidFill>
          </a:endParaRPr>
        </a:p>
      </dgm:t>
    </dgm:pt>
    <dgm:pt modelId="{F906F2C7-AFF3-9741-B630-7F1FED1CB422}">
      <dgm:prSet phldrT="[Text]"/>
      <dgm:spPr/>
      <dgm:t>
        <a:bodyPr/>
        <a:lstStyle/>
        <a:p>
          <a:r>
            <a:rPr lang="en-US" dirty="0" smtClean="0">
              <a:solidFill>
                <a:srgbClr val="7030A0"/>
              </a:solidFill>
            </a:rPr>
            <a:t>Messaging Passing</a:t>
          </a:r>
          <a:endParaRPr lang="en-US" dirty="0">
            <a:solidFill>
              <a:srgbClr val="7030A0"/>
            </a:solidFill>
          </a:endParaRPr>
        </a:p>
      </dgm:t>
    </dgm:pt>
    <dgm:pt modelId="{B0633775-9662-5745-B58A-170DF8073D9D}" type="parTrans" cxnId="{1195C317-E133-EE47-94E3-77EE0A6685D9}">
      <dgm:prSet/>
      <dgm:spPr/>
      <dgm:t>
        <a:bodyPr/>
        <a:lstStyle/>
        <a:p>
          <a:endParaRPr lang="en-US">
            <a:solidFill>
              <a:srgbClr val="7030A0"/>
            </a:solidFill>
          </a:endParaRPr>
        </a:p>
      </dgm:t>
    </dgm:pt>
    <dgm:pt modelId="{85F7ED27-5C8F-F040-A4F9-A21DD5F17DB2}" type="sibTrans" cxnId="{1195C317-E133-EE47-94E3-77EE0A6685D9}">
      <dgm:prSet/>
      <dgm:spPr/>
      <dgm:t>
        <a:bodyPr/>
        <a:lstStyle/>
        <a:p>
          <a:endParaRPr lang="en-US">
            <a:solidFill>
              <a:srgbClr val="7030A0"/>
            </a:solidFill>
          </a:endParaRPr>
        </a:p>
      </dgm:t>
    </dgm:pt>
    <dgm:pt modelId="{E21940D4-6D06-B74C-8C32-0F80DBA1F9D6}">
      <dgm:prSet phldrT="[Text]"/>
      <dgm:spPr/>
      <dgm:t>
        <a:bodyPr/>
        <a:lstStyle/>
        <a:p>
          <a:r>
            <a:rPr lang="en-US" dirty="0" smtClean="0">
              <a:solidFill>
                <a:srgbClr val="7030A0"/>
              </a:solidFill>
            </a:rPr>
            <a:t>Threads</a:t>
          </a:r>
          <a:endParaRPr lang="en-US" dirty="0">
            <a:solidFill>
              <a:srgbClr val="7030A0"/>
            </a:solidFill>
          </a:endParaRPr>
        </a:p>
      </dgm:t>
    </dgm:pt>
    <dgm:pt modelId="{DCBEE12E-4883-6D4D-8FF2-8DB8101BDE6A}" type="parTrans" cxnId="{272C0CCF-FE6B-9548-A0EE-6424F789FB2C}">
      <dgm:prSet/>
      <dgm:spPr/>
      <dgm:t>
        <a:bodyPr/>
        <a:lstStyle/>
        <a:p>
          <a:endParaRPr lang="en-US">
            <a:solidFill>
              <a:srgbClr val="7030A0"/>
            </a:solidFill>
          </a:endParaRPr>
        </a:p>
      </dgm:t>
    </dgm:pt>
    <dgm:pt modelId="{F41E795A-EB0F-E44D-89EE-8E8D1D03FA3D}" type="sibTrans" cxnId="{272C0CCF-FE6B-9548-A0EE-6424F789FB2C}">
      <dgm:prSet/>
      <dgm:spPr/>
      <dgm:t>
        <a:bodyPr/>
        <a:lstStyle/>
        <a:p>
          <a:endParaRPr lang="en-US">
            <a:solidFill>
              <a:srgbClr val="7030A0"/>
            </a:solidFill>
          </a:endParaRPr>
        </a:p>
      </dgm:t>
    </dgm:pt>
    <dgm:pt modelId="{399BDF4C-EFAE-ED4D-A95B-4624266B03D2}" type="pres">
      <dgm:prSet presAssocID="{95F3F09C-D32E-D249-AEF7-A3962234E161}" presName="cycle" presStyleCnt="0">
        <dgm:presLayoutVars>
          <dgm:dir/>
          <dgm:resizeHandles val="exact"/>
        </dgm:presLayoutVars>
      </dgm:prSet>
      <dgm:spPr/>
    </dgm:pt>
    <dgm:pt modelId="{37478731-3867-2348-AC53-51692AF06C56}" type="pres">
      <dgm:prSet presAssocID="{A59DC20C-099C-E14B-9B81-606DC3D5FAF4}" presName="node" presStyleLbl="node1" presStyleIdx="0" presStyleCnt="5">
        <dgm:presLayoutVars>
          <dgm:bulletEnabled val="1"/>
        </dgm:presLayoutVars>
      </dgm:prSet>
      <dgm:spPr/>
      <dgm:t>
        <a:bodyPr/>
        <a:lstStyle/>
        <a:p>
          <a:endParaRPr lang="en-US"/>
        </a:p>
      </dgm:t>
    </dgm:pt>
    <dgm:pt modelId="{9EC6634A-A2F1-E344-8D2B-25BFCDD3718E}" type="pres">
      <dgm:prSet presAssocID="{A59DC20C-099C-E14B-9B81-606DC3D5FAF4}" presName="spNode" presStyleCnt="0"/>
      <dgm:spPr/>
    </dgm:pt>
    <dgm:pt modelId="{3A22213A-7A3D-EC49-B5A6-4274288A8CB7}" type="pres">
      <dgm:prSet presAssocID="{FE647BCA-1E11-A842-A066-E0CEC60109C4}" presName="sibTrans" presStyleLbl="sibTrans1D1" presStyleIdx="0" presStyleCnt="5"/>
      <dgm:spPr/>
    </dgm:pt>
    <dgm:pt modelId="{F053C946-6503-2444-8D9C-44EA2D4493E7}" type="pres">
      <dgm:prSet presAssocID="{BD790E98-54FE-F240-911F-5EDFC145AF91}" presName="node" presStyleLbl="node1" presStyleIdx="1" presStyleCnt="5">
        <dgm:presLayoutVars>
          <dgm:bulletEnabled val="1"/>
        </dgm:presLayoutVars>
      </dgm:prSet>
      <dgm:spPr/>
      <dgm:t>
        <a:bodyPr/>
        <a:lstStyle/>
        <a:p>
          <a:endParaRPr lang="en-US"/>
        </a:p>
      </dgm:t>
    </dgm:pt>
    <dgm:pt modelId="{FD5BF0D1-DA83-FC4E-8D59-012125D7416C}" type="pres">
      <dgm:prSet presAssocID="{BD790E98-54FE-F240-911F-5EDFC145AF91}" presName="spNode" presStyleCnt="0"/>
      <dgm:spPr/>
    </dgm:pt>
    <dgm:pt modelId="{C407B8BB-87D4-E14A-B587-EBC770ECAE50}" type="pres">
      <dgm:prSet presAssocID="{D8EAB8C1-4104-2F40-A7E8-9B4823DA4C26}" presName="sibTrans" presStyleLbl="sibTrans1D1" presStyleIdx="1" presStyleCnt="5"/>
      <dgm:spPr/>
    </dgm:pt>
    <dgm:pt modelId="{411DB123-5083-FD4E-9FFC-AD97553C88A3}" type="pres">
      <dgm:prSet presAssocID="{05902847-6C8F-834F-9A2B-EC501E8E9349}" presName="node" presStyleLbl="node1" presStyleIdx="2" presStyleCnt="5">
        <dgm:presLayoutVars>
          <dgm:bulletEnabled val="1"/>
        </dgm:presLayoutVars>
      </dgm:prSet>
      <dgm:spPr/>
      <dgm:t>
        <a:bodyPr/>
        <a:lstStyle/>
        <a:p>
          <a:endParaRPr lang="en-US"/>
        </a:p>
      </dgm:t>
    </dgm:pt>
    <dgm:pt modelId="{3F22AF9F-8070-934B-809C-706CA28024BA}" type="pres">
      <dgm:prSet presAssocID="{05902847-6C8F-834F-9A2B-EC501E8E9349}" presName="spNode" presStyleCnt="0"/>
      <dgm:spPr/>
    </dgm:pt>
    <dgm:pt modelId="{D35CEB05-92CD-AF45-99D4-4F20C2525036}" type="pres">
      <dgm:prSet presAssocID="{456FF79F-5CF4-F345-AE73-2E05CDEDC577}" presName="sibTrans" presStyleLbl="sibTrans1D1" presStyleIdx="2" presStyleCnt="5"/>
      <dgm:spPr/>
    </dgm:pt>
    <dgm:pt modelId="{ECFDB77A-940D-3340-B269-494B73C2BF87}" type="pres">
      <dgm:prSet presAssocID="{F906F2C7-AFF3-9741-B630-7F1FED1CB422}" presName="node" presStyleLbl="node1" presStyleIdx="3" presStyleCnt="5">
        <dgm:presLayoutVars>
          <dgm:bulletEnabled val="1"/>
        </dgm:presLayoutVars>
      </dgm:prSet>
      <dgm:spPr/>
      <dgm:t>
        <a:bodyPr/>
        <a:lstStyle/>
        <a:p>
          <a:endParaRPr lang="en-US"/>
        </a:p>
      </dgm:t>
    </dgm:pt>
    <dgm:pt modelId="{3F70157A-695C-2741-9663-023113B14293}" type="pres">
      <dgm:prSet presAssocID="{F906F2C7-AFF3-9741-B630-7F1FED1CB422}" presName="spNode" presStyleCnt="0"/>
      <dgm:spPr/>
    </dgm:pt>
    <dgm:pt modelId="{2F1B4D0F-97BF-7F45-A01C-B44E5C3B7906}" type="pres">
      <dgm:prSet presAssocID="{85F7ED27-5C8F-F040-A4F9-A21DD5F17DB2}" presName="sibTrans" presStyleLbl="sibTrans1D1" presStyleIdx="3" presStyleCnt="5"/>
      <dgm:spPr/>
    </dgm:pt>
    <dgm:pt modelId="{9747BDF0-22BA-3B49-B979-FA71734548F6}" type="pres">
      <dgm:prSet presAssocID="{E21940D4-6D06-B74C-8C32-0F80DBA1F9D6}" presName="node" presStyleLbl="node1" presStyleIdx="4" presStyleCnt="5">
        <dgm:presLayoutVars>
          <dgm:bulletEnabled val="1"/>
        </dgm:presLayoutVars>
      </dgm:prSet>
      <dgm:spPr/>
      <dgm:t>
        <a:bodyPr/>
        <a:lstStyle/>
        <a:p>
          <a:endParaRPr lang="en-US"/>
        </a:p>
      </dgm:t>
    </dgm:pt>
    <dgm:pt modelId="{0E08808A-A3FD-FA40-8765-7D1420637BE6}" type="pres">
      <dgm:prSet presAssocID="{E21940D4-6D06-B74C-8C32-0F80DBA1F9D6}" presName="spNode" presStyleCnt="0"/>
      <dgm:spPr/>
    </dgm:pt>
    <dgm:pt modelId="{AAAAAB6E-653B-6844-9ADC-92E61A401EE4}" type="pres">
      <dgm:prSet presAssocID="{F41E795A-EB0F-E44D-89EE-8E8D1D03FA3D}" presName="sibTrans" presStyleLbl="sibTrans1D1" presStyleIdx="4" presStyleCnt="5"/>
      <dgm:spPr/>
    </dgm:pt>
  </dgm:ptLst>
  <dgm:cxnLst>
    <dgm:cxn modelId="{81518096-B795-FE47-B0EC-CCA93A310DEB}" type="presOf" srcId="{D8EAB8C1-4104-2F40-A7E8-9B4823DA4C26}" destId="{C407B8BB-87D4-E14A-B587-EBC770ECAE50}" srcOrd="0" destOrd="0" presId="urn:microsoft.com/office/officeart/2005/8/layout/cycle6"/>
    <dgm:cxn modelId="{272C0CCF-FE6B-9548-A0EE-6424F789FB2C}" srcId="{95F3F09C-D32E-D249-AEF7-A3962234E161}" destId="{E21940D4-6D06-B74C-8C32-0F80DBA1F9D6}" srcOrd="4" destOrd="0" parTransId="{DCBEE12E-4883-6D4D-8FF2-8DB8101BDE6A}" sibTransId="{F41E795A-EB0F-E44D-89EE-8E8D1D03FA3D}"/>
    <dgm:cxn modelId="{1195C317-E133-EE47-94E3-77EE0A6685D9}" srcId="{95F3F09C-D32E-D249-AEF7-A3962234E161}" destId="{F906F2C7-AFF3-9741-B630-7F1FED1CB422}" srcOrd="3" destOrd="0" parTransId="{B0633775-9662-5745-B58A-170DF8073D9D}" sibTransId="{85F7ED27-5C8F-F040-A4F9-A21DD5F17DB2}"/>
    <dgm:cxn modelId="{9EC74FCB-E193-6D4E-9233-0039212ADCAC}" srcId="{95F3F09C-D32E-D249-AEF7-A3962234E161}" destId="{A59DC20C-099C-E14B-9B81-606DC3D5FAF4}" srcOrd="0" destOrd="0" parTransId="{0CCBA9C8-88A0-364A-A5D4-5C0CA29640D4}" sibTransId="{FE647BCA-1E11-A842-A066-E0CEC60109C4}"/>
    <dgm:cxn modelId="{4489E900-0E4E-B140-BDA6-684BAC893F5C}" type="presOf" srcId="{F41E795A-EB0F-E44D-89EE-8E8D1D03FA3D}" destId="{AAAAAB6E-653B-6844-9ADC-92E61A401EE4}" srcOrd="0" destOrd="0" presId="urn:microsoft.com/office/officeart/2005/8/layout/cycle6"/>
    <dgm:cxn modelId="{8298FF0B-35A7-044A-92CC-04021EDA7B67}" srcId="{95F3F09C-D32E-D249-AEF7-A3962234E161}" destId="{05902847-6C8F-834F-9A2B-EC501E8E9349}" srcOrd="2" destOrd="0" parTransId="{44816702-EC14-CB45-ABB5-B3CCBAE36450}" sibTransId="{456FF79F-5CF4-F345-AE73-2E05CDEDC577}"/>
    <dgm:cxn modelId="{174D16C6-63DE-E249-A0AF-31F4F11ADAAB}" type="presOf" srcId="{456FF79F-5CF4-F345-AE73-2E05CDEDC577}" destId="{D35CEB05-92CD-AF45-99D4-4F20C2525036}" srcOrd="0" destOrd="0" presId="urn:microsoft.com/office/officeart/2005/8/layout/cycle6"/>
    <dgm:cxn modelId="{1BBA4D4C-3481-444B-88BC-EE0CD7A7764F}" type="presOf" srcId="{95F3F09C-D32E-D249-AEF7-A3962234E161}" destId="{399BDF4C-EFAE-ED4D-A95B-4624266B03D2}" srcOrd="0" destOrd="0" presId="urn:microsoft.com/office/officeart/2005/8/layout/cycle6"/>
    <dgm:cxn modelId="{4032F45A-02AB-4D4A-B57D-FB501F108A0A}" type="presOf" srcId="{FE647BCA-1E11-A842-A066-E0CEC60109C4}" destId="{3A22213A-7A3D-EC49-B5A6-4274288A8CB7}" srcOrd="0" destOrd="0" presId="urn:microsoft.com/office/officeart/2005/8/layout/cycle6"/>
    <dgm:cxn modelId="{96FC595B-4F60-E140-93A5-1B4461EE553D}" srcId="{95F3F09C-D32E-D249-AEF7-A3962234E161}" destId="{BD790E98-54FE-F240-911F-5EDFC145AF91}" srcOrd="1" destOrd="0" parTransId="{20E1374E-727E-AC4A-97EC-3042010A6CAD}" sibTransId="{D8EAB8C1-4104-2F40-A7E8-9B4823DA4C26}"/>
    <dgm:cxn modelId="{D1D1B9F3-81BA-2943-88DC-43D37D3711BA}" type="presOf" srcId="{BD790E98-54FE-F240-911F-5EDFC145AF91}" destId="{F053C946-6503-2444-8D9C-44EA2D4493E7}" srcOrd="0" destOrd="0" presId="urn:microsoft.com/office/officeart/2005/8/layout/cycle6"/>
    <dgm:cxn modelId="{F1D736AA-4CFD-EE4A-903B-EA70C88559D1}" type="presOf" srcId="{85F7ED27-5C8F-F040-A4F9-A21DD5F17DB2}" destId="{2F1B4D0F-97BF-7F45-A01C-B44E5C3B7906}" srcOrd="0" destOrd="0" presId="urn:microsoft.com/office/officeart/2005/8/layout/cycle6"/>
    <dgm:cxn modelId="{2460F3A0-BD62-EB4C-A04D-F37DC725B63C}" type="presOf" srcId="{A59DC20C-099C-E14B-9B81-606DC3D5FAF4}" destId="{37478731-3867-2348-AC53-51692AF06C56}" srcOrd="0" destOrd="0" presId="urn:microsoft.com/office/officeart/2005/8/layout/cycle6"/>
    <dgm:cxn modelId="{CA5218CB-C34B-A44A-BA8A-C6B60AF37660}" type="presOf" srcId="{05902847-6C8F-834F-9A2B-EC501E8E9349}" destId="{411DB123-5083-FD4E-9FFC-AD97553C88A3}" srcOrd="0" destOrd="0" presId="urn:microsoft.com/office/officeart/2005/8/layout/cycle6"/>
    <dgm:cxn modelId="{B36A565B-E3A3-064C-BCAD-9B7AF4A48904}" type="presOf" srcId="{F906F2C7-AFF3-9741-B630-7F1FED1CB422}" destId="{ECFDB77A-940D-3340-B269-494B73C2BF87}" srcOrd="0" destOrd="0" presId="urn:microsoft.com/office/officeart/2005/8/layout/cycle6"/>
    <dgm:cxn modelId="{69E1275E-C442-134C-A5A1-422B34500215}" type="presOf" srcId="{E21940D4-6D06-B74C-8C32-0F80DBA1F9D6}" destId="{9747BDF0-22BA-3B49-B979-FA71734548F6}" srcOrd="0" destOrd="0" presId="urn:microsoft.com/office/officeart/2005/8/layout/cycle6"/>
    <dgm:cxn modelId="{58736E84-914A-2D49-AA14-6743B78FE92C}" type="presParOf" srcId="{399BDF4C-EFAE-ED4D-A95B-4624266B03D2}" destId="{37478731-3867-2348-AC53-51692AF06C56}" srcOrd="0" destOrd="0" presId="urn:microsoft.com/office/officeart/2005/8/layout/cycle6"/>
    <dgm:cxn modelId="{630B6FB6-FA79-CA44-B45F-AC344C457079}" type="presParOf" srcId="{399BDF4C-EFAE-ED4D-A95B-4624266B03D2}" destId="{9EC6634A-A2F1-E344-8D2B-25BFCDD3718E}" srcOrd="1" destOrd="0" presId="urn:microsoft.com/office/officeart/2005/8/layout/cycle6"/>
    <dgm:cxn modelId="{41CA59B4-AC7D-044E-A6CA-0EDD09B97A04}" type="presParOf" srcId="{399BDF4C-EFAE-ED4D-A95B-4624266B03D2}" destId="{3A22213A-7A3D-EC49-B5A6-4274288A8CB7}" srcOrd="2" destOrd="0" presId="urn:microsoft.com/office/officeart/2005/8/layout/cycle6"/>
    <dgm:cxn modelId="{68860C61-86D0-6F48-AFD0-C26E00E985C1}" type="presParOf" srcId="{399BDF4C-EFAE-ED4D-A95B-4624266B03D2}" destId="{F053C946-6503-2444-8D9C-44EA2D4493E7}" srcOrd="3" destOrd="0" presId="urn:microsoft.com/office/officeart/2005/8/layout/cycle6"/>
    <dgm:cxn modelId="{A3489C81-A84E-854D-A813-57D132D3BD53}" type="presParOf" srcId="{399BDF4C-EFAE-ED4D-A95B-4624266B03D2}" destId="{FD5BF0D1-DA83-FC4E-8D59-012125D7416C}" srcOrd="4" destOrd="0" presId="urn:microsoft.com/office/officeart/2005/8/layout/cycle6"/>
    <dgm:cxn modelId="{5BD841D5-AD31-9945-B5F4-786A3581AFE8}" type="presParOf" srcId="{399BDF4C-EFAE-ED4D-A95B-4624266B03D2}" destId="{C407B8BB-87D4-E14A-B587-EBC770ECAE50}" srcOrd="5" destOrd="0" presId="urn:microsoft.com/office/officeart/2005/8/layout/cycle6"/>
    <dgm:cxn modelId="{50F126DD-0C49-AC4C-AECA-F07DA64900AC}" type="presParOf" srcId="{399BDF4C-EFAE-ED4D-A95B-4624266B03D2}" destId="{411DB123-5083-FD4E-9FFC-AD97553C88A3}" srcOrd="6" destOrd="0" presId="urn:microsoft.com/office/officeart/2005/8/layout/cycle6"/>
    <dgm:cxn modelId="{4760F270-7FAC-AB4F-BAAF-655398CD9CE9}" type="presParOf" srcId="{399BDF4C-EFAE-ED4D-A95B-4624266B03D2}" destId="{3F22AF9F-8070-934B-809C-706CA28024BA}" srcOrd="7" destOrd="0" presId="urn:microsoft.com/office/officeart/2005/8/layout/cycle6"/>
    <dgm:cxn modelId="{3B02793F-894F-374E-A880-BBCD2482DFC7}" type="presParOf" srcId="{399BDF4C-EFAE-ED4D-A95B-4624266B03D2}" destId="{D35CEB05-92CD-AF45-99D4-4F20C2525036}" srcOrd="8" destOrd="0" presId="urn:microsoft.com/office/officeart/2005/8/layout/cycle6"/>
    <dgm:cxn modelId="{04D497A4-4470-EC4E-9E3C-E3D3FE42795C}" type="presParOf" srcId="{399BDF4C-EFAE-ED4D-A95B-4624266B03D2}" destId="{ECFDB77A-940D-3340-B269-494B73C2BF87}" srcOrd="9" destOrd="0" presId="urn:microsoft.com/office/officeart/2005/8/layout/cycle6"/>
    <dgm:cxn modelId="{B2328A10-737B-6D44-8838-A6801145164C}" type="presParOf" srcId="{399BDF4C-EFAE-ED4D-A95B-4624266B03D2}" destId="{3F70157A-695C-2741-9663-023113B14293}" srcOrd="10" destOrd="0" presId="urn:microsoft.com/office/officeart/2005/8/layout/cycle6"/>
    <dgm:cxn modelId="{113984F9-D6A0-D846-A212-D8D2CD998528}" type="presParOf" srcId="{399BDF4C-EFAE-ED4D-A95B-4624266B03D2}" destId="{2F1B4D0F-97BF-7F45-A01C-B44E5C3B7906}" srcOrd="11" destOrd="0" presId="urn:microsoft.com/office/officeart/2005/8/layout/cycle6"/>
    <dgm:cxn modelId="{2C8837B7-32DF-0C40-8A9E-8A569B16A996}" type="presParOf" srcId="{399BDF4C-EFAE-ED4D-A95B-4624266B03D2}" destId="{9747BDF0-22BA-3B49-B979-FA71734548F6}" srcOrd="12" destOrd="0" presId="urn:microsoft.com/office/officeart/2005/8/layout/cycle6"/>
    <dgm:cxn modelId="{A1D2AE5B-CBCC-1A48-94CD-F10F718C3F71}" type="presParOf" srcId="{399BDF4C-EFAE-ED4D-A95B-4624266B03D2}" destId="{0E08808A-A3FD-FA40-8765-7D1420637BE6}" srcOrd="13" destOrd="0" presId="urn:microsoft.com/office/officeart/2005/8/layout/cycle6"/>
    <dgm:cxn modelId="{95049B9E-F0E4-5846-AB73-EAA59362571E}" type="presParOf" srcId="{399BDF4C-EFAE-ED4D-A95B-4624266B03D2}" destId="{AAAAAB6E-653B-6844-9ADC-92E61A401EE4}"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1393C4-9665-084E-9D8E-A5A1915D2DD5}" type="doc">
      <dgm:prSet loTypeId="urn:microsoft.com/office/officeart/2005/8/layout/process1" loCatId="" qsTypeId="urn:microsoft.com/office/officeart/2005/8/quickstyle/3D3" qsCatId="3D" csTypeId="urn:microsoft.com/office/officeart/2005/8/colors/accent0_3" csCatId="mainScheme" phldr="1"/>
      <dgm:spPr/>
    </dgm:pt>
    <dgm:pt modelId="{464D3A51-C6A6-5446-A2AE-94EB889A4790}">
      <dgm:prSet phldrT="[Text]"/>
      <dgm:spPr/>
      <dgm:t>
        <a:bodyPr/>
        <a:lstStyle/>
        <a:p>
          <a:r>
            <a:rPr lang="en-US" dirty="0" smtClean="0"/>
            <a:t>Map</a:t>
          </a:r>
          <a:endParaRPr lang="en-US" dirty="0"/>
        </a:p>
      </dgm:t>
    </dgm:pt>
    <dgm:pt modelId="{8851EDA2-AD15-9A4F-A167-56C4D0EEAF6D}" type="parTrans" cxnId="{ECAE47E0-4A6C-614D-9B72-1796559982D7}">
      <dgm:prSet/>
      <dgm:spPr/>
      <dgm:t>
        <a:bodyPr/>
        <a:lstStyle/>
        <a:p>
          <a:endParaRPr lang="en-US"/>
        </a:p>
      </dgm:t>
    </dgm:pt>
    <dgm:pt modelId="{35579E99-31A3-0340-9F0D-16B6948E7625}" type="sibTrans" cxnId="{ECAE47E0-4A6C-614D-9B72-1796559982D7}">
      <dgm:prSet/>
      <dgm:spPr/>
      <dgm:t>
        <a:bodyPr/>
        <a:lstStyle/>
        <a:p>
          <a:endParaRPr lang="en-US"/>
        </a:p>
      </dgm:t>
    </dgm:pt>
    <dgm:pt modelId="{413E96A2-2842-FE44-91E7-284396F40E11}">
      <dgm:prSet phldrT="[Text]"/>
      <dgm:spPr/>
      <dgm:t>
        <a:bodyPr/>
        <a:lstStyle/>
        <a:p>
          <a:r>
            <a:rPr lang="en-US" dirty="0" smtClean="0"/>
            <a:t>Soft and Shuffle </a:t>
          </a:r>
          <a:endParaRPr lang="en-US" dirty="0"/>
        </a:p>
      </dgm:t>
    </dgm:pt>
    <dgm:pt modelId="{F039C74D-FD42-4245-AA28-909F89711E55}" type="parTrans" cxnId="{8D50DFAD-74F8-7443-AC86-1601C0C7F9A4}">
      <dgm:prSet/>
      <dgm:spPr/>
      <dgm:t>
        <a:bodyPr/>
        <a:lstStyle/>
        <a:p>
          <a:endParaRPr lang="en-US"/>
        </a:p>
      </dgm:t>
    </dgm:pt>
    <dgm:pt modelId="{4F64FD00-2A0E-E44A-BAA6-6645E5A6AB87}" type="sibTrans" cxnId="{8D50DFAD-74F8-7443-AC86-1601C0C7F9A4}">
      <dgm:prSet/>
      <dgm:spPr/>
      <dgm:t>
        <a:bodyPr/>
        <a:lstStyle/>
        <a:p>
          <a:endParaRPr lang="en-US"/>
        </a:p>
      </dgm:t>
    </dgm:pt>
    <dgm:pt modelId="{06D3181B-B082-694C-AEF2-A03F69F88CA7}">
      <dgm:prSet phldrT="[Text]"/>
      <dgm:spPr/>
      <dgm:t>
        <a:bodyPr/>
        <a:lstStyle/>
        <a:p>
          <a:r>
            <a:rPr lang="en-US" dirty="0" smtClean="0"/>
            <a:t>Reduce</a:t>
          </a:r>
          <a:endParaRPr lang="en-US" dirty="0"/>
        </a:p>
      </dgm:t>
    </dgm:pt>
    <dgm:pt modelId="{65AF1314-E54A-2343-9E1D-01E7E7CACA48}" type="parTrans" cxnId="{95416F49-15F0-B241-859E-655BCFBBBFC9}">
      <dgm:prSet/>
      <dgm:spPr/>
      <dgm:t>
        <a:bodyPr/>
        <a:lstStyle/>
        <a:p>
          <a:endParaRPr lang="en-US"/>
        </a:p>
      </dgm:t>
    </dgm:pt>
    <dgm:pt modelId="{97118AE0-8A3C-6B47-86F9-E35C0235CC4C}" type="sibTrans" cxnId="{95416F49-15F0-B241-859E-655BCFBBBFC9}">
      <dgm:prSet/>
      <dgm:spPr/>
      <dgm:t>
        <a:bodyPr/>
        <a:lstStyle/>
        <a:p>
          <a:endParaRPr lang="en-US"/>
        </a:p>
      </dgm:t>
    </dgm:pt>
    <dgm:pt modelId="{1749E8CB-EB50-A84A-821B-D88A35A94E2A}" type="pres">
      <dgm:prSet presAssocID="{E21393C4-9665-084E-9D8E-A5A1915D2DD5}" presName="Name0" presStyleCnt="0">
        <dgm:presLayoutVars>
          <dgm:dir/>
          <dgm:resizeHandles val="exact"/>
        </dgm:presLayoutVars>
      </dgm:prSet>
      <dgm:spPr/>
    </dgm:pt>
    <dgm:pt modelId="{45E2EA2D-11AE-6243-9871-85DA2574587D}" type="pres">
      <dgm:prSet presAssocID="{464D3A51-C6A6-5446-A2AE-94EB889A4790}" presName="node" presStyleLbl="node1" presStyleIdx="0" presStyleCnt="3">
        <dgm:presLayoutVars>
          <dgm:bulletEnabled val="1"/>
        </dgm:presLayoutVars>
      </dgm:prSet>
      <dgm:spPr/>
    </dgm:pt>
    <dgm:pt modelId="{DE7C5F52-17F6-FA49-8BF6-883938F27A3F}" type="pres">
      <dgm:prSet presAssocID="{35579E99-31A3-0340-9F0D-16B6948E7625}" presName="sibTrans" presStyleLbl="sibTrans2D1" presStyleIdx="0" presStyleCnt="2"/>
      <dgm:spPr/>
    </dgm:pt>
    <dgm:pt modelId="{2983E89E-684A-D943-A5CC-23518B11D009}" type="pres">
      <dgm:prSet presAssocID="{35579E99-31A3-0340-9F0D-16B6948E7625}" presName="connectorText" presStyleLbl="sibTrans2D1" presStyleIdx="0" presStyleCnt="2"/>
      <dgm:spPr/>
    </dgm:pt>
    <dgm:pt modelId="{CB5E9423-06A5-8C4B-99EB-8D0C80F21C69}" type="pres">
      <dgm:prSet presAssocID="{413E96A2-2842-FE44-91E7-284396F40E11}" presName="node" presStyleLbl="node1" presStyleIdx="1" presStyleCnt="3">
        <dgm:presLayoutVars>
          <dgm:bulletEnabled val="1"/>
        </dgm:presLayoutVars>
      </dgm:prSet>
      <dgm:spPr/>
    </dgm:pt>
    <dgm:pt modelId="{46E6746A-1C25-1644-8E85-1B0D93685BA4}" type="pres">
      <dgm:prSet presAssocID="{4F64FD00-2A0E-E44A-BAA6-6645E5A6AB87}" presName="sibTrans" presStyleLbl="sibTrans2D1" presStyleIdx="1" presStyleCnt="2"/>
      <dgm:spPr/>
    </dgm:pt>
    <dgm:pt modelId="{37AD232E-8168-6244-B30D-9F993957F3BC}" type="pres">
      <dgm:prSet presAssocID="{4F64FD00-2A0E-E44A-BAA6-6645E5A6AB87}" presName="connectorText" presStyleLbl="sibTrans2D1" presStyleIdx="1" presStyleCnt="2"/>
      <dgm:spPr/>
    </dgm:pt>
    <dgm:pt modelId="{FAE023EC-0D60-AA4A-BAB0-C67ADB57DF52}" type="pres">
      <dgm:prSet presAssocID="{06D3181B-B082-694C-AEF2-A03F69F88CA7}" presName="node" presStyleLbl="node1" presStyleIdx="2" presStyleCnt="3">
        <dgm:presLayoutVars>
          <dgm:bulletEnabled val="1"/>
        </dgm:presLayoutVars>
      </dgm:prSet>
      <dgm:spPr/>
      <dgm:t>
        <a:bodyPr/>
        <a:lstStyle/>
        <a:p>
          <a:endParaRPr lang="en-US"/>
        </a:p>
      </dgm:t>
    </dgm:pt>
  </dgm:ptLst>
  <dgm:cxnLst>
    <dgm:cxn modelId="{95416F49-15F0-B241-859E-655BCFBBBFC9}" srcId="{E21393C4-9665-084E-9D8E-A5A1915D2DD5}" destId="{06D3181B-B082-694C-AEF2-A03F69F88CA7}" srcOrd="2" destOrd="0" parTransId="{65AF1314-E54A-2343-9E1D-01E7E7CACA48}" sibTransId="{97118AE0-8A3C-6B47-86F9-E35C0235CC4C}"/>
    <dgm:cxn modelId="{1B0F4754-47F9-194B-888C-83ACB11E3648}" type="presOf" srcId="{06D3181B-B082-694C-AEF2-A03F69F88CA7}" destId="{FAE023EC-0D60-AA4A-BAB0-C67ADB57DF52}" srcOrd="0" destOrd="0" presId="urn:microsoft.com/office/officeart/2005/8/layout/process1"/>
    <dgm:cxn modelId="{ECAE47E0-4A6C-614D-9B72-1796559982D7}" srcId="{E21393C4-9665-084E-9D8E-A5A1915D2DD5}" destId="{464D3A51-C6A6-5446-A2AE-94EB889A4790}" srcOrd="0" destOrd="0" parTransId="{8851EDA2-AD15-9A4F-A167-56C4D0EEAF6D}" sibTransId="{35579E99-31A3-0340-9F0D-16B6948E7625}"/>
    <dgm:cxn modelId="{663A55A5-18CE-3C44-BD9D-4F15088717E9}" type="presOf" srcId="{464D3A51-C6A6-5446-A2AE-94EB889A4790}" destId="{45E2EA2D-11AE-6243-9871-85DA2574587D}" srcOrd="0" destOrd="0" presId="urn:microsoft.com/office/officeart/2005/8/layout/process1"/>
    <dgm:cxn modelId="{947789D5-1E4D-8145-BE4F-32801BD8BD15}" type="presOf" srcId="{35579E99-31A3-0340-9F0D-16B6948E7625}" destId="{2983E89E-684A-D943-A5CC-23518B11D009}" srcOrd="1" destOrd="0" presId="urn:microsoft.com/office/officeart/2005/8/layout/process1"/>
    <dgm:cxn modelId="{8C3BB7A3-D2EE-A94B-831D-2C50A94B7803}" type="presOf" srcId="{35579E99-31A3-0340-9F0D-16B6948E7625}" destId="{DE7C5F52-17F6-FA49-8BF6-883938F27A3F}" srcOrd="0" destOrd="0" presId="urn:microsoft.com/office/officeart/2005/8/layout/process1"/>
    <dgm:cxn modelId="{E7C6CF98-5A88-FB44-B081-2817671EB1CC}" type="presOf" srcId="{4F64FD00-2A0E-E44A-BAA6-6645E5A6AB87}" destId="{46E6746A-1C25-1644-8E85-1B0D93685BA4}" srcOrd="0" destOrd="0" presId="urn:microsoft.com/office/officeart/2005/8/layout/process1"/>
    <dgm:cxn modelId="{BE503346-4536-D947-BC38-81BC951F1B4A}" type="presOf" srcId="{4F64FD00-2A0E-E44A-BAA6-6645E5A6AB87}" destId="{37AD232E-8168-6244-B30D-9F993957F3BC}" srcOrd="1" destOrd="0" presId="urn:microsoft.com/office/officeart/2005/8/layout/process1"/>
    <dgm:cxn modelId="{16C978E5-592D-F841-907A-83B899AF8941}" type="presOf" srcId="{413E96A2-2842-FE44-91E7-284396F40E11}" destId="{CB5E9423-06A5-8C4B-99EB-8D0C80F21C69}" srcOrd="0" destOrd="0" presId="urn:microsoft.com/office/officeart/2005/8/layout/process1"/>
    <dgm:cxn modelId="{8D50DFAD-74F8-7443-AC86-1601C0C7F9A4}" srcId="{E21393C4-9665-084E-9D8E-A5A1915D2DD5}" destId="{413E96A2-2842-FE44-91E7-284396F40E11}" srcOrd="1" destOrd="0" parTransId="{F039C74D-FD42-4245-AA28-909F89711E55}" sibTransId="{4F64FD00-2A0E-E44A-BAA6-6645E5A6AB87}"/>
    <dgm:cxn modelId="{A92BCD2C-BBA1-A746-830E-4EE9879B0048}" type="presOf" srcId="{E21393C4-9665-084E-9D8E-A5A1915D2DD5}" destId="{1749E8CB-EB50-A84A-821B-D88A35A94E2A}" srcOrd="0" destOrd="0" presId="urn:microsoft.com/office/officeart/2005/8/layout/process1"/>
    <dgm:cxn modelId="{CBA520A7-78C8-4B47-9667-6F193FEAC17D}" type="presParOf" srcId="{1749E8CB-EB50-A84A-821B-D88A35A94E2A}" destId="{45E2EA2D-11AE-6243-9871-85DA2574587D}" srcOrd="0" destOrd="0" presId="urn:microsoft.com/office/officeart/2005/8/layout/process1"/>
    <dgm:cxn modelId="{AE0A6B27-AD68-B243-AE5B-D94D8E551697}" type="presParOf" srcId="{1749E8CB-EB50-A84A-821B-D88A35A94E2A}" destId="{DE7C5F52-17F6-FA49-8BF6-883938F27A3F}" srcOrd="1" destOrd="0" presId="urn:microsoft.com/office/officeart/2005/8/layout/process1"/>
    <dgm:cxn modelId="{938CD10D-2532-4048-9498-447880BE674A}" type="presParOf" srcId="{DE7C5F52-17F6-FA49-8BF6-883938F27A3F}" destId="{2983E89E-684A-D943-A5CC-23518B11D009}" srcOrd="0" destOrd="0" presId="urn:microsoft.com/office/officeart/2005/8/layout/process1"/>
    <dgm:cxn modelId="{CBA95FAA-2967-5F4B-8449-3D794D6E9E2B}" type="presParOf" srcId="{1749E8CB-EB50-A84A-821B-D88A35A94E2A}" destId="{CB5E9423-06A5-8C4B-99EB-8D0C80F21C69}" srcOrd="2" destOrd="0" presId="urn:microsoft.com/office/officeart/2005/8/layout/process1"/>
    <dgm:cxn modelId="{4CFE982F-35DE-5B44-908D-E75F85A12281}" type="presParOf" srcId="{1749E8CB-EB50-A84A-821B-D88A35A94E2A}" destId="{46E6746A-1C25-1644-8E85-1B0D93685BA4}" srcOrd="3" destOrd="0" presId="urn:microsoft.com/office/officeart/2005/8/layout/process1"/>
    <dgm:cxn modelId="{1D79BEC6-6FDA-9744-9DCC-6DC234EC181C}" type="presParOf" srcId="{46E6746A-1C25-1644-8E85-1B0D93685BA4}" destId="{37AD232E-8168-6244-B30D-9F993957F3BC}" srcOrd="0" destOrd="0" presId="urn:microsoft.com/office/officeart/2005/8/layout/process1"/>
    <dgm:cxn modelId="{7CEBF4F5-CB5E-2B48-B307-A91476D7E9EE}" type="presParOf" srcId="{1749E8CB-EB50-A84A-821B-D88A35A94E2A}" destId="{FAE023EC-0D60-AA4A-BAB0-C67ADB57DF5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78731-3867-2348-AC53-51692AF06C56}">
      <dsp:nvSpPr>
        <dsp:cNvPr id="0" name=""/>
        <dsp:cNvSpPr/>
      </dsp:nvSpPr>
      <dsp:spPr>
        <a:xfrm>
          <a:off x="3040911" y="430"/>
          <a:ext cx="1503788" cy="9774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7030A0"/>
              </a:solidFill>
            </a:rPr>
            <a:t>Semaphores</a:t>
          </a:r>
          <a:endParaRPr lang="en-US" sz="1900" kern="1200" dirty="0">
            <a:solidFill>
              <a:srgbClr val="7030A0"/>
            </a:solidFill>
          </a:endParaRPr>
        </a:p>
      </dsp:txBody>
      <dsp:txXfrm>
        <a:off x="3088627" y="48146"/>
        <a:ext cx="1408356" cy="882030"/>
      </dsp:txXfrm>
    </dsp:sp>
    <dsp:sp modelId="{3A22213A-7A3D-EC49-B5A6-4274288A8CB7}">
      <dsp:nvSpPr>
        <dsp:cNvPr id="0" name=""/>
        <dsp:cNvSpPr/>
      </dsp:nvSpPr>
      <dsp:spPr>
        <a:xfrm>
          <a:off x="1839419" y="489161"/>
          <a:ext cx="3906772" cy="3906772"/>
        </a:xfrm>
        <a:custGeom>
          <a:avLst/>
          <a:gdLst/>
          <a:ahLst/>
          <a:cxnLst/>
          <a:rect l="0" t="0" r="0" b="0"/>
          <a:pathLst>
            <a:path>
              <a:moveTo>
                <a:pt x="2715617" y="154853"/>
              </a:moveTo>
              <a:arcTo wR="1953386" hR="1953386" stAng="17578054" swAng="1962124"/>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53C946-6503-2444-8D9C-44EA2D4493E7}">
      <dsp:nvSpPr>
        <dsp:cNvPr id="0" name=""/>
        <dsp:cNvSpPr/>
      </dsp:nvSpPr>
      <dsp:spPr>
        <a:xfrm>
          <a:off x="4898692" y="1350187"/>
          <a:ext cx="1503788" cy="9774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7030A0"/>
              </a:solidFill>
            </a:rPr>
            <a:t>Shared Memory</a:t>
          </a:r>
          <a:endParaRPr lang="en-US" sz="1900" kern="1200" dirty="0">
            <a:solidFill>
              <a:srgbClr val="7030A0"/>
            </a:solidFill>
          </a:endParaRPr>
        </a:p>
      </dsp:txBody>
      <dsp:txXfrm>
        <a:off x="4946408" y="1397903"/>
        <a:ext cx="1408356" cy="882030"/>
      </dsp:txXfrm>
    </dsp:sp>
    <dsp:sp modelId="{C407B8BB-87D4-E14A-B587-EBC770ECAE50}">
      <dsp:nvSpPr>
        <dsp:cNvPr id="0" name=""/>
        <dsp:cNvSpPr/>
      </dsp:nvSpPr>
      <dsp:spPr>
        <a:xfrm>
          <a:off x="1839419" y="489161"/>
          <a:ext cx="3906772" cy="3906772"/>
        </a:xfrm>
        <a:custGeom>
          <a:avLst/>
          <a:gdLst/>
          <a:ahLst/>
          <a:cxnLst/>
          <a:rect l="0" t="0" r="0" b="0"/>
          <a:pathLst>
            <a:path>
              <a:moveTo>
                <a:pt x="3904086" y="1850976"/>
              </a:moveTo>
              <a:arcTo wR="1953386" hR="1953386" stAng="21419688" swAng="2196753"/>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1DB123-5083-FD4E-9FFC-AD97553C88A3}">
      <dsp:nvSpPr>
        <dsp:cNvPr id="0" name=""/>
        <dsp:cNvSpPr/>
      </dsp:nvSpPr>
      <dsp:spPr>
        <a:xfrm>
          <a:off x="4189083" y="3534139"/>
          <a:ext cx="1503788" cy="9774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7030A0"/>
              </a:solidFill>
            </a:rPr>
            <a:t>Locks</a:t>
          </a:r>
          <a:endParaRPr lang="en-US" sz="1900" kern="1200" dirty="0">
            <a:solidFill>
              <a:srgbClr val="7030A0"/>
            </a:solidFill>
          </a:endParaRPr>
        </a:p>
      </dsp:txBody>
      <dsp:txXfrm>
        <a:off x="4236799" y="3581855"/>
        <a:ext cx="1408356" cy="882030"/>
      </dsp:txXfrm>
    </dsp:sp>
    <dsp:sp modelId="{D35CEB05-92CD-AF45-99D4-4F20C2525036}">
      <dsp:nvSpPr>
        <dsp:cNvPr id="0" name=""/>
        <dsp:cNvSpPr/>
      </dsp:nvSpPr>
      <dsp:spPr>
        <a:xfrm>
          <a:off x="1839419" y="489161"/>
          <a:ext cx="3906772" cy="3906772"/>
        </a:xfrm>
        <a:custGeom>
          <a:avLst/>
          <a:gdLst/>
          <a:ahLst/>
          <a:cxnLst/>
          <a:rect l="0" t="0" r="0" b="0"/>
          <a:pathLst>
            <a:path>
              <a:moveTo>
                <a:pt x="2341899" y="3867746"/>
              </a:moveTo>
              <a:arcTo wR="1953386" hR="1953386" stAng="4711668" swAng="1376663"/>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FDB77A-940D-3340-B269-494B73C2BF87}">
      <dsp:nvSpPr>
        <dsp:cNvPr id="0" name=""/>
        <dsp:cNvSpPr/>
      </dsp:nvSpPr>
      <dsp:spPr>
        <a:xfrm>
          <a:off x="1892740" y="3534139"/>
          <a:ext cx="1503788" cy="9774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7030A0"/>
              </a:solidFill>
            </a:rPr>
            <a:t>Messaging Passing</a:t>
          </a:r>
          <a:endParaRPr lang="en-US" sz="1900" kern="1200" dirty="0">
            <a:solidFill>
              <a:srgbClr val="7030A0"/>
            </a:solidFill>
          </a:endParaRPr>
        </a:p>
      </dsp:txBody>
      <dsp:txXfrm>
        <a:off x="1940456" y="3581855"/>
        <a:ext cx="1408356" cy="882030"/>
      </dsp:txXfrm>
    </dsp:sp>
    <dsp:sp modelId="{2F1B4D0F-97BF-7F45-A01C-B44E5C3B7906}">
      <dsp:nvSpPr>
        <dsp:cNvPr id="0" name=""/>
        <dsp:cNvSpPr/>
      </dsp:nvSpPr>
      <dsp:spPr>
        <a:xfrm>
          <a:off x="1839419" y="489161"/>
          <a:ext cx="3906772" cy="3906772"/>
        </a:xfrm>
        <a:custGeom>
          <a:avLst/>
          <a:gdLst/>
          <a:ahLst/>
          <a:cxnLst/>
          <a:rect l="0" t="0" r="0" b="0"/>
          <a:pathLst>
            <a:path>
              <a:moveTo>
                <a:pt x="326508" y="3034582"/>
              </a:moveTo>
              <a:arcTo wR="1953386" hR="1953386" stAng="8783559" swAng="2196753"/>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47BDF0-22BA-3B49-B979-FA71734548F6}">
      <dsp:nvSpPr>
        <dsp:cNvPr id="0" name=""/>
        <dsp:cNvSpPr/>
      </dsp:nvSpPr>
      <dsp:spPr>
        <a:xfrm>
          <a:off x="1183130" y="1350187"/>
          <a:ext cx="1503788" cy="9774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7030A0"/>
              </a:solidFill>
            </a:rPr>
            <a:t>Threads</a:t>
          </a:r>
          <a:endParaRPr lang="en-US" sz="1900" kern="1200" dirty="0">
            <a:solidFill>
              <a:srgbClr val="7030A0"/>
            </a:solidFill>
          </a:endParaRPr>
        </a:p>
      </dsp:txBody>
      <dsp:txXfrm>
        <a:off x="1230846" y="1397903"/>
        <a:ext cx="1408356" cy="882030"/>
      </dsp:txXfrm>
    </dsp:sp>
    <dsp:sp modelId="{AAAAAB6E-653B-6844-9ADC-92E61A401EE4}">
      <dsp:nvSpPr>
        <dsp:cNvPr id="0" name=""/>
        <dsp:cNvSpPr/>
      </dsp:nvSpPr>
      <dsp:spPr>
        <a:xfrm>
          <a:off x="1839419" y="489161"/>
          <a:ext cx="3906772" cy="3906772"/>
        </a:xfrm>
        <a:custGeom>
          <a:avLst/>
          <a:gdLst/>
          <a:ahLst/>
          <a:cxnLst/>
          <a:rect l="0" t="0" r="0" b="0"/>
          <a:pathLst>
            <a:path>
              <a:moveTo>
                <a:pt x="340280" y="851747"/>
              </a:moveTo>
              <a:arcTo wR="1953386" hR="1953386" stAng="12859821" swAng="1962124"/>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E2EA2D-11AE-6243-9871-85DA2574587D}">
      <dsp:nvSpPr>
        <dsp:cNvPr id="0" name=""/>
        <dsp:cNvSpPr/>
      </dsp:nvSpPr>
      <dsp:spPr>
        <a:xfrm>
          <a:off x="6901" y="840259"/>
          <a:ext cx="2062919" cy="1237751"/>
        </a:xfrm>
        <a:prstGeom prst="roundRect">
          <a:avLst>
            <a:gd name="adj" fmla="val 10000"/>
          </a:avLst>
        </a:prstGeom>
        <a:solidFill>
          <a:schemeClr val="dk2">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Map</a:t>
          </a:r>
          <a:endParaRPr lang="en-US" sz="3200" kern="1200" dirty="0"/>
        </a:p>
      </dsp:txBody>
      <dsp:txXfrm>
        <a:off x="43153" y="876511"/>
        <a:ext cx="1990415" cy="1165247"/>
      </dsp:txXfrm>
    </dsp:sp>
    <dsp:sp modelId="{DE7C5F52-17F6-FA49-8BF6-883938F27A3F}">
      <dsp:nvSpPr>
        <dsp:cNvPr id="0" name=""/>
        <dsp:cNvSpPr/>
      </dsp:nvSpPr>
      <dsp:spPr>
        <a:xfrm>
          <a:off x="2276113" y="1203332"/>
          <a:ext cx="437338" cy="511604"/>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276113" y="1305653"/>
        <a:ext cx="306137" cy="306962"/>
      </dsp:txXfrm>
    </dsp:sp>
    <dsp:sp modelId="{CB5E9423-06A5-8C4B-99EB-8D0C80F21C69}">
      <dsp:nvSpPr>
        <dsp:cNvPr id="0" name=""/>
        <dsp:cNvSpPr/>
      </dsp:nvSpPr>
      <dsp:spPr>
        <a:xfrm>
          <a:off x="2894989" y="840259"/>
          <a:ext cx="2062919" cy="1237751"/>
        </a:xfrm>
        <a:prstGeom prst="roundRect">
          <a:avLst>
            <a:gd name="adj" fmla="val 10000"/>
          </a:avLst>
        </a:prstGeom>
        <a:solidFill>
          <a:schemeClr val="dk2">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Soft and Shuffle </a:t>
          </a:r>
          <a:endParaRPr lang="en-US" sz="3200" kern="1200" dirty="0"/>
        </a:p>
      </dsp:txBody>
      <dsp:txXfrm>
        <a:off x="2931241" y="876511"/>
        <a:ext cx="1990415" cy="1165247"/>
      </dsp:txXfrm>
    </dsp:sp>
    <dsp:sp modelId="{46E6746A-1C25-1644-8E85-1B0D93685BA4}">
      <dsp:nvSpPr>
        <dsp:cNvPr id="0" name=""/>
        <dsp:cNvSpPr/>
      </dsp:nvSpPr>
      <dsp:spPr>
        <a:xfrm>
          <a:off x="5164200" y="1203332"/>
          <a:ext cx="437338" cy="511604"/>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164200" y="1305653"/>
        <a:ext cx="306137" cy="306962"/>
      </dsp:txXfrm>
    </dsp:sp>
    <dsp:sp modelId="{FAE023EC-0D60-AA4A-BAB0-C67ADB57DF52}">
      <dsp:nvSpPr>
        <dsp:cNvPr id="0" name=""/>
        <dsp:cNvSpPr/>
      </dsp:nvSpPr>
      <dsp:spPr>
        <a:xfrm>
          <a:off x="5783076" y="840259"/>
          <a:ext cx="2062919" cy="1237751"/>
        </a:xfrm>
        <a:prstGeom prst="roundRect">
          <a:avLst>
            <a:gd name="adj" fmla="val 10000"/>
          </a:avLst>
        </a:prstGeom>
        <a:solidFill>
          <a:schemeClr val="dk2">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Reduce</a:t>
          </a:r>
          <a:endParaRPr lang="en-US" sz="3200" kern="1200" dirty="0"/>
        </a:p>
      </dsp:txBody>
      <dsp:txXfrm>
        <a:off x="5819328" y="876511"/>
        <a:ext cx="1990415" cy="1165247"/>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D9384D-5658-4DBF-B95A-C190640414B9}" type="datetimeFigureOut">
              <a:rPr lang="en-US" smtClean="0"/>
              <a:t>9/18/17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05822-0A88-4D27-9EA6-F053463D7B01}" type="slidenum">
              <a:rPr lang="en-US" smtClean="0"/>
              <a:t>‹#›</a:t>
            </a:fld>
            <a:endParaRPr lang="en-US"/>
          </a:p>
        </p:txBody>
      </p:sp>
    </p:spTree>
    <p:extLst>
      <p:ext uri="{BB962C8B-B14F-4D97-AF65-F5344CB8AC3E}">
        <p14:creationId xmlns:p14="http://schemas.microsoft.com/office/powerpoint/2010/main" val="258243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05822-0A88-4D27-9EA6-F053463D7B01}" type="slidenum">
              <a:rPr lang="en-US" smtClean="0"/>
              <a:t>1</a:t>
            </a:fld>
            <a:endParaRPr lang="en-US"/>
          </a:p>
        </p:txBody>
      </p:sp>
    </p:spTree>
    <p:extLst>
      <p:ext uri="{BB962C8B-B14F-4D97-AF65-F5344CB8AC3E}">
        <p14:creationId xmlns:p14="http://schemas.microsoft.com/office/powerpoint/2010/main" val="162100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05822-0A88-4D27-9EA6-F053463D7B01}" type="slidenum">
              <a:rPr lang="en-US" smtClean="0"/>
              <a:t>10</a:t>
            </a:fld>
            <a:endParaRPr lang="en-US"/>
          </a:p>
        </p:txBody>
      </p:sp>
    </p:spTree>
    <p:extLst>
      <p:ext uri="{BB962C8B-B14F-4D97-AF65-F5344CB8AC3E}">
        <p14:creationId xmlns:p14="http://schemas.microsoft.com/office/powerpoint/2010/main" val="75725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2/4/2015</a:t>
            </a:r>
            <a:endParaRPr lang="en-US"/>
          </a:p>
        </p:txBody>
      </p:sp>
      <p:sp>
        <p:nvSpPr>
          <p:cNvPr id="5" name="Footer Placeholder 4"/>
          <p:cNvSpPr>
            <a:spLocks noGrp="1"/>
          </p:cNvSpPr>
          <p:nvPr>
            <p:ph type="ftr" sz="quarter" idx="11"/>
          </p:nvPr>
        </p:nvSpPr>
        <p:spPr/>
        <p:txBody>
          <a:bodyPr/>
          <a:lstStyle/>
          <a:p>
            <a:r>
              <a:rPr lang="en-US" smtClean="0"/>
              <a:t>PhD Thesis Proposal</a:t>
            </a: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2676548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68440"/>
          </a:xfrm>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2/4/2015</a:t>
            </a:r>
            <a:endParaRPr lang="en-US"/>
          </a:p>
        </p:txBody>
      </p:sp>
      <p:sp>
        <p:nvSpPr>
          <p:cNvPr id="5" name="Footer Placeholder 4"/>
          <p:cNvSpPr>
            <a:spLocks noGrp="1"/>
          </p:cNvSpPr>
          <p:nvPr>
            <p:ph type="ftr" sz="quarter" idx="11"/>
          </p:nvPr>
        </p:nvSpPr>
        <p:spPr/>
        <p:txBody>
          <a:bodyPr/>
          <a:lstStyle/>
          <a:p>
            <a:r>
              <a:rPr lang="en-US" smtClean="0"/>
              <a:t>PhD Thesis Proposal</a:t>
            </a: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78046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2/4/2015</a:t>
            </a:r>
            <a:endParaRPr lang="en-US"/>
          </a:p>
        </p:txBody>
      </p:sp>
      <p:sp>
        <p:nvSpPr>
          <p:cNvPr id="5" name="Footer Placeholder 4"/>
          <p:cNvSpPr>
            <a:spLocks noGrp="1"/>
          </p:cNvSpPr>
          <p:nvPr>
            <p:ph type="ftr" sz="quarter" idx="11"/>
          </p:nvPr>
        </p:nvSpPr>
        <p:spPr/>
        <p:txBody>
          <a:bodyPr/>
          <a:lstStyle/>
          <a:p>
            <a:r>
              <a:rPr lang="en-US" smtClean="0"/>
              <a:t>PhD Thesis Proposal</a:t>
            </a: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383955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0975" y="134204"/>
            <a:ext cx="11820525" cy="799246"/>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80975" y="1181100"/>
            <a:ext cx="11820525" cy="5095875"/>
          </a:xfrm>
        </p:spPr>
        <p:txBody>
          <a:bodyPr/>
          <a:lstStyle>
            <a:lvl1pPr>
              <a:buClr>
                <a:srgbClr val="C00000"/>
              </a:buClr>
              <a:defRPr/>
            </a:lvl1pPr>
            <a:lvl2pPr marL="384048" indent="-182880">
              <a:buClr>
                <a:srgbClr val="C00000"/>
              </a:buClr>
              <a:buFont typeface="Arial" panose="020B0604020202020204" pitchFamily="34" charset="0"/>
              <a:buChar char="•"/>
              <a:defRPr/>
            </a:lvl2pPr>
            <a:lvl3pPr marL="566928" indent="-182880">
              <a:buClr>
                <a:srgbClr val="C00000"/>
              </a:buClr>
              <a:buSzPct val="85000"/>
              <a:buFont typeface="Webdings" panose="05030102010509060703" pitchFamily="18" charset="2"/>
              <a:buChar char=""/>
              <a:defRPr/>
            </a:lvl3pPr>
            <a:lvl4pPr marL="749808" indent="-182880">
              <a:buClr>
                <a:srgbClr val="C00000"/>
              </a:buClr>
              <a:buFont typeface="Calibri" panose="020F0502020204030204" pitchFamily="34" charset="0"/>
              <a:buChar char="-"/>
              <a:defRPr/>
            </a:lvl4pPr>
            <a:lvl5pPr marL="932688" indent="-182880">
              <a:buClr>
                <a:srgbClr val="C00000"/>
              </a:buClr>
              <a:buFont typeface="Calibri" panose="020F050202020403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t>2/4/2015</a:t>
            </a:r>
            <a:endParaRPr lang="en-US"/>
          </a:p>
        </p:txBody>
      </p:sp>
      <p:sp>
        <p:nvSpPr>
          <p:cNvPr id="5" name="Footer Placeholder 4"/>
          <p:cNvSpPr>
            <a:spLocks noGrp="1"/>
          </p:cNvSpPr>
          <p:nvPr>
            <p:ph type="ftr" sz="quarter" idx="11"/>
          </p:nvPr>
        </p:nvSpPr>
        <p:spPr/>
        <p:txBody>
          <a:bodyPr/>
          <a:lstStyle/>
          <a:p>
            <a:r>
              <a:rPr lang="en-US" smtClean="0"/>
              <a:t>PhD Thesis Proposal</a:t>
            </a: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8858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2/4/2015</a:t>
            </a:r>
            <a:endParaRPr lang="en-US"/>
          </a:p>
        </p:txBody>
      </p:sp>
      <p:sp>
        <p:nvSpPr>
          <p:cNvPr id="5" name="Footer Placeholder 4"/>
          <p:cNvSpPr>
            <a:spLocks noGrp="1"/>
          </p:cNvSpPr>
          <p:nvPr>
            <p:ph type="ftr" sz="quarter" idx="11"/>
          </p:nvPr>
        </p:nvSpPr>
        <p:spPr/>
        <p:txBody>
          <a:bodyPr/>
          <a:lstStyle/>
          <a:p>
            <a:r>
              <a:rPr lang="en-US" smtClean="0"/>
              <a:t>PhD Thesis Proposal</a:t>
            </a: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671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2/4/2015</a:t>
            </a:r>
            <a:endParaRPr lang="en-US"/>
          </a:p>
        </p:txBody>
      </p:sp>
      <p:sp>
        <p:nvSpPr>
          <p:cNvPr id="6" name="Footer Placeholder 5"/>
          <p:cNvSpPr>
            <a:spLocks noGrp="1"/>
          </p:cNvSpPr>
          <p:nvPr>
            <p:ph type="ftr" sz="quarter" idx="11"/>
          </p:nvPr>
        </p:nvSpPr>
        <p:spPr/>
        <p:txBody>
          <a:bodyPr/>
          <a:lstStyle/>
          <a:p>
            <a:r>
              <a:rPr lang="en-US" smtClean="0"/>
              <a:t>PhD Thesis Proposal</a:t>
            </a:r>
            <a:endParaRPr lang="en-US"/>
          </a:p>
        </p:txBody>
      </p:sp>
      <p:sp>
        <p:nvSpPr>
          <p:cNvPr id="7" name="Slide Number Placeholder 6"/>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704710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2/4/2015</a:t>
            </a:r>
            <a:endParaRPr lang="en-US"/>
          </a:p>
        </p:txBody>
      </p:sp>
      <p:sp>
        <p:nvSpPr>
          <p:cNvPr id="8" name="Footer Placeholder 7"/>
          <p:cNvSpPr>
            <a:spLocks noGrp="1"/>
          </p:cNvSpPr>
          <p:nvPr>
            <p:ph type="ftr" sz="quarter" idx="11"/>
          </p:nvPr>
        </p:nvSpPr>
        <p:spPr/>
        <p:txBody>
          <a:bodyPr/>
          <a:lstStyle/>
          <a:p>
            <a:r>
              <a:rPr lang="en-US" smtClean="0"/>
              <a:t>PhD Thesis Proposal</a:t>
            </a:r>
            <a:endParaRPr lang="en-US"/>
          </a:p>
        </p:txBody>
      </p:sp>
      <p:sp>
        <p:nvSpPr>
          <p:cNvPr id="9" name="Slide Number Placeholder 8"/>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11528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4212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2/4/2015</a:t>
            </a:r>
            <a:endParaRPr lang="en-US"/>
          </a:p>
        </p:txBody>
      </p:sp>
      <p:sp>
        <p:nvSpPr>
          <p:cNvPr id="4" name="Footer Placeholder 3"/>
          <p:cNvSpPr>
            <a:spLocks noGrp="1"/>
          </p:cNvSpPr>
          <p:nvPr>
            <p:ph type="ftr" sz="quarter" idx="11"/>
          </p:nvPr>
        </p:nvSpPr>
        <p:spPr/>
        <p:txBody>
          <a:bodyPr/>
          <a:lstStyle/>
          <a:p>
            <a:r>
              <a:rPr lang="en-US" smtClean="0"/>
              <a:t>PhD Thesis Proposal</a:t>
            </a:r>
            <a:endParaRPr lang="en-US"/>
          </a:p>
        </p:txBody>
      </p:sp>
      <p:sp>
        <p:nvSpPr>
          <p:cNvPr id="5" name="Slide Number Placeholder 4"/>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4017511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smtClean="0"/>
              <a:t>2/4/2015</a:t>
            </a: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PhD Thesis Proposal</a:t>
            </a:r>
            <a:endParaRPr lang="en-US"/>
          </a:p>
        </p:txBody>
      </p:sp>
      <p:sp>
        <p:nvSpPr>
          <p:cNvPr id="9" name="Slide Number Placeholder 8"/>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267457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smtClean="0"/>
              <a:t>2/4/2015</a:t>
            </a:r>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PhD Thesis Proposal</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60D7AFB-DD53-4D4F-9404-D2F4B696591E}" type="slidenum">
              <a:rPr lang="en-US" smtClean="0"/>
              <a:t>‹#›</a:t>
            </a:fld>
            <a:endParaRPr lang="en-US"/>
          </a:p>
        </p:txBody>
      </p:sp>
    </p:spTree>
    <p:extLst>
      <p:ext uri="{BB962C8B-B14F-4D97-AF65-F5344CB8AC3E}">
        <p14:creationId xmlns:p14="http://schemas.microsoft.com/office/powerpoint/2010/main" val="1085809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2/4/2015</a:t>
            </a:r>
            <a:endParaRPr lang="en-US"/>
          </a:p>
        </p:txBody>
      </p:sp>
      <p:sp>
        <p:nvSpPr>
          <p:cNvPr id="6" name="Footer Placeholder 5"/>
          <p:cNvSpPr>
            <a:spLocks noGrp="1"/>
          </p:cNvSpPr>
          <p:nvPr>
            <p:ph type="ftr" sz="quarter" idx="11"/>
          </p:nvPr>
        </p:nvSpPr>
        <p:spPr/>
        <p:txBody>
          <a:bodyPr/>
          <a:lstStyle/>
          <a:p>
            <a:r>
              <a:rPr lang="en-US" smtClean="0"/>
              <a:t>PhD Thesis Proposal</a:t>
            </a:r>
            <a:endParaRPr lang="en-US"/>
          </a:p>
        </p:txBody>
      </p:sp>
      <p:sp>
        <p:nvSpPr>
          <p:cNvPr id="7" name="Slide Number Placeholder 6"/>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4559886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349" y="153537"/>
            <a:ext cx="11896725" cy="808772"/>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33349" y="1160833"/>
            <a:ext cx="11896725" cy="4708262"/>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smtClean="0"/>
              <a:t>2/4/2015</a:t>
            </a:r>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PhD Thesis Proposal</a:t>
            </a:r>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60D7AFB-DD53-4D4F-9404-D2F4B696591E}" type="slidenum">
              <a:rPr lang="en-US" smtClean="0"/>
              <a:t>‹#›</a:t>
            </a:fld>
            <a:endParaRPr lang="en-US"/>
          </a:p>
        </p:txBody>
      </p:sp>
      <p:cxnSp>
        <p:nvCxnSpPr>
          <p:cNvPr id="10" name="Straight Connector 9"/>
          <p:cNvCxnSpPr/>
          <p:nvPr/>
        </p:nvCxnSpPr>
        <p:spPr>
          <a:xfrm>
            <a:off x="133349" y="1061570"/>
            <a:ext cx="118967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218993"/>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tiff"/><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23.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5.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94478"/>
            <a:ext cx="10058400" cy="1481244"/>
          </a:xfrm>
        </p:spPr>
        <p:txBody>
          <a:bodyPr lIns="91440" tIns="0" bIns="0">
            <a:normAutofit/>
          </a:bodyPr>
          <a:lstStyle/>
          <a:p>
            <a:pPr algn="r"/>
            <a:r>
              <a:rPr lang="en-US" sz="4800" b="1" dirty="0" smtClean="0"/>
              <a:t>Big Data Technology</a:t>
            </a:r>
            <a:endParaRPr lang="en-US" sz="4800" dirty="0">
              <a:latin typeface="+mn-lt"/>
            </a:endParaRPr>
          </a:p>
        </p:txBody>
      </p:sp>
      <p:sp>
        <p:nvSpPr>
          <p:cNvPr id="7" name="Slide Number Placeholder 6"/>
          <p:cNvSpPr>
            <a:spLocks noGrp="1"/>
          </p:cNvSpPr>
          <p:nvPr>
            <p:ph type="sldNum" sz="quarter" idx="12"/>
          </p:nvPr>
        </p:nvSpPr>
        <p:spPr/>
        <p:txBody>
          <a:bodyPr/>
          <a:lstStyle/>
          <a:p>
            <a:fld id="{160D7AFB-DD53-4D4F-9404-D2F4B696591E}" type="slidenum">
              <a:rPr lang="en-US" smtClean="0"/>
              <a:t>1</a:t>
            </a:fld>
            <a:endParaRPr lang="en-US"/>
          </a:p>
        </p:txBody>
      </p:sp>
      <p:sp>
        <p:nvSpPr>
          <p:cNvPr id="10" name="Title 1"/>
          <p:cNvSpPr txBox="1">
            <a:spLocks/>
          </p:cNvSpPr>
          <p:nvPr/>
        </p:nvSpPr>
        <p:spPr>
          <a:xfrm>
            <a:off x="1097280" y="3614065"/>
            <a:ext cx="10058400" cy="335792"/>
          </a:xfrm>
          <a:prstGeom prst="rect">
            <a:avLst/>
          </a:prstGeom>
        </p:spPr>
        <p:txBody>
          <a:bodyPr vert="horz" lIns="91440" tIns="0" rIns="91440" bIns="0" rtlCol="0" anchor="b">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3000" dirty="0" smtClean="0"/>
              <a:t>Paul Rad, Ph.D.</a:t>
            </a:r>
          </a:p>
        </p:txBody>
      </p:sp>
      <p:sp>
        <p:nvSpPr>
          <p:cNvPr id="11" name="Title 1"/>
          <p:cNvSpPr txBox="1">
            <a:spLocks/>
          </p:cNvSpPr>
          <p:nvPr/>
        </p:nvSpPr>
        <p:spPr>
          <a:xfrm>
            <a:off x="1154083" y="4106206"/>
            <a:ext cx="10058400" cy="952737"/>
          </a:xfrm>
          <a:prstGeom prst="rect">
            <a:avLst/>
          </a:prstGeom>
        </p:spPr>
        <p:txBody>
          <a:bodyPr vert="horz" lIns="91440" tIns="0" rIns="91440" bIns="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1800" dirty="0" smtClean="0"/>
              <a:t>Associate Professor</a:t>
            </a:r>
          </a:p>
          <a:p>
            <a:pPr algn="r"/>
            <a:r>
              <a:rPr lang="en-US" sz="1800" dirty="0" smtClean="0"/>
              <a:t>Information Systems and Cyber Security, College of Business School </a:t>
            </a:r>
          </a:p>
          <a:p>
            <a:pPr algn="r"/>
            <a:r>
              <a:rPr lang="en-US" sz="1800" dirty="0" smtClean="0"/>
              <a:t>Electrical and Computer Engineering, College of Engineering </a:t>
            </a:r>
          </a:p>
        </p:txBody>
      </p:sp>
      <p:cxnSp>
        <p:nvCxnSpPr>
          <p:cNvPr id="13" name="Straight Connector 12"/>
          <p:cNvCxnSpPr/>
          <p:nvPr/>
        </p:nvCxnSpPr>
        <p:spPr>
          <a:xfrm flipH="1">
            <a:off x="666749" y="294478"/>
            <a:ext cx="11525251"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569551" y="5291239"/>
            <a:ext cx="862244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6694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57" y="375011"/>
            <a:ext cx="11820525" cy="799246"/>
          </a:xfrm>
        </p:spPr>
        <p:txBody>
          <a:bodyPr/>
          <a:lstStyle/>
          <a:p>
            <a:r>
              <a:rPr lang="en-US" dirty="0" smtClean="0"/>
              <a:t>Example: Big Data Analytics</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10</a:t>
            </a:fld>
            <a:endParaRPr lang="en-US"/>
          </a:p>
        </p:txBody>
      </p:sp>
      <p:pic>
        <p:nvPicPr>
          <p:cNvPr id="8" name="Picture 7"/>
          <p:cNvPicPr>
            <a:picLocks noChangeAspect="1"/>
          </p:cNvPicPr>
          <p:nvPr/>
        </p:nvPicPr>
        <p:blipFill>
          <a:blip r:embed="rId3"/>
          <a:stretch>
            <a:fillRect/>
          </a:stretch>
        </p:blipFill>
        <p:spPr>
          <a:xfrm>
            <a:off x="7367214" y="1318613"/>
            <a:ext cx="1378690" cy="127809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7374" y="3314906"/>
            <a:ext cx="923917" cy="100172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8084" y="4933875"/>
            <a:ext cx="1206500" cy="1166003"/>
          </a:xfrm>
          <a:prstGeom prst="rect">
            <a:avLst/>
          </a:prstGeom>
        </p:spPr>
      </p:pic>
      <p:pic>
        <p:nvPicPr>
          <p:cNvPr id="14" name="Picture 13"/>
          <p:cNvPicPr>
            <a:picLocks noChangeAspect="1"/>
          </p:cNvPicPr>
          <p:nvPr/>
        </p:nvPicPr>
        <p:blipFill>
          <a:blip r:embed="rId6"/>
          <a:stretch>
            <a:fillRect/>
          </a:stretch>
        </p:blipFill>
        <p:spPr>
          <a:xfrm>
            <a:off x="122457" y="3264823"/>
            <a:ext cx="2464032" cy="1232016"/>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1981" y="2535611"/>
            <a:ext cx="2451100" cy="1295400"/>
          </a:xfrm>
          <a:prstGeom prst="rect">
            <a:avLst/>
          </a:prstGeom>
        </p:spPr>
      </p:pic>
      <p:sp>
        <p:nvSpPr>
          <p:cNvPr id="22" name="TextBox 21"/>
          <p:cNvSpPr txBox="1"/>
          <p:nvPr/>
        </p:nvSpPr>
        <p:spPr>
          <a:xfrm>
            <a:off x="4957013" y="4180099"/>
            <a:ext cx="809837" cy="584775"/>
          </a:xfrm>
          <a:prstGeom prst="rect">
            <a:avLst/>
          </a:prstGeom>
          <a:noFill/>
        </p:spPr>
        <p:txBody>
          <a:bodyPr wrap="none" rtlCol="0">
            <a:spAutoFit/>
          </a:bodyPr>
          <a:lstStyle/>
          <a:p>
            <a:r>
              <a:rPr lang="en-US" sz="3200" b="1" dirty="0" smtClean="0">
                <a:solidFill>
                  <a:srgbClr val="00B050"/>
                </a:solidFill>
              </a:rPr>
              <a:t>$$$</a:t>
            </a:r>
            <a:endParaRPr lang="en-US" sz="3200" b="1" dirty="0">
              <a:solidFill>
                <a:srgbClr val="00B050"/>
              </a:solidFill>
            </a:endParaRPr>
          </a:p>
        </p:txBody>
      </p:sp>
      <p:sp>
        <p:nvSpPr>
          <p:cNvPr id="23" name="TextBox 22"/>
          <p:cNvSpPr txBox="1"/>
          <p:nvPr/>
        </p:nvSpPr>
        <p:spPr>
          <a:xfrm>
            <a:off x="365595" y="5124939"/>
            <a:ext cx="2343520" cy="954107"/>
          </a:xfrm>
          <a:prstGeom prst="rect">
            <a:avLst/>
          </a:prstGeom>
          <a:noFill/>
        </p:spPr>
        <p:txBody>
          <a:bodyPr wrap="square" rtlCol="0">
            <a:spAutoFit/>
          </a:bodyPr>
          <a:lstStyle/>
          <a:p>
            <a:pPr algn="ctr"/>
            <a:r>
              <a:rPr lang="en-US" sz="2800" b="1" smtClean="0">
                <a:solidFill>
                  <a:srgbClr val="0070C0"/>
                </a:solidFill>
              </a:rPr>
              <a:t>3</a:t>
            </a:r>
            <a:r>
              <a:rPr lang="en-US" sz="2800" b="1" baseline="30000" smtClean="0">
                <a:solidFill>
                  <a:srgbClr val="0070C0"/>
                </a:solidFill>
              </a:rPr>
              <a:t>rd</a:t>
            </a:r>
            <a:r>
              <a:rPr lang="en-US" sz="2800" b="1" smtClean="0">
                <a:solidFill>
                  <a:srgbClr val="0070C0"/>
                </a:solidFill>
              </a:rPr>
              <a:t> Party Statistics</a:t>
            </a:r>
            <a:endParaRPr lang="en-US" sz="2800" b="1" dirty="0">
              <a:solidFill>
                <a:srgbClr val="0070C0"/>
              </a:solidFill>
            </a:endParaRPr>
          </a:p>
        </p:txBody>
      </p:sp>
      <p:sp>
        <p:nvSpPr>
          <p:cNvPr id="24" name="TextBox 23"/>
          <p:cNvSpPr txBox="1"/>
          <p:nvPr/>
        </p:nvSpPr>
        <p:spPr>
          <a:xfrm>
            <a:off x="1146964" y="2461267"/>
            <a:ext cx="2081917" cy="369332"/>
          </a:xfrm>
          <a:prstGeom prst="rect">
            <a:avLst/>
          </a:prstGeom>
          <a:noFill/>
        </p:spPr>
        <p:txBody>
          <a:bodyPr wrap="none" rtlCol="0">
            <a:spAutoFit/>
          </a:bodyPr>
          <a:lstStyle/>
          <a:p>
            <a:r>
              <a:rPr lang="en-US" b="1" smtClean="0"/>
              <a:t>Competitors Pricing</a:t>
            </a:r>
            <a:endParaRPr lang="en-US" b="1"/>
          </a:p>
        </p:txBody>
      </p:sp>
      <p:sp>
        <p:nvSpPr>
          <p:cNvPr id="25" name="TextBox 24"/>
          <p:cNvSpPr txBox="1"/>
          <p:nvPr/>
        </p:nvSpPr>
        <p:spPr>
          <a:xfrm>
            <a:off x="957159" y="4386234"/>
            <a:ext cx="1430200" cy="369332"/>
          </a:xfrm>
          <a:prstGeom prst="rect">
            <a:avLst/>
          </a:prstGeom>
          <a:noFill/>
        </p:spPr>
        <p:txBody>
          <a:bodyPr wrap="none" rtlCol="0">
            <a:spAutoFit/>
          </a:bodyPr>
          <a:lstStyle/>
          <a:p>
            <a:r>
              <a:rPr lang="en-US" b="1" smtClean="0"/>
              <a:t>Social Media</a:t>
            </a:r>
            <a:endParaRPr lang="en-US" b="1"/>
          </a:p>
        </p:txBody>
      </p:sp>
      <p:sp>
        <p:nvSpPr>
          <p:cNvPr id="26" name="TextBox 25"/>
          <p:cNvSpPr txBox="1"/>
          <p:nvPr/>
        </p:nvSpPr>
        <p:spPr>
          <a:xfrm>
            <a:off x="8014524" y="4267131"/>
            <a:ext cx="1169616" cy="369332"/>
          </a:xfrm>
          <a:prstGeom prst="rect">
            <a:avLst/>
          </a:prstGeom>
          <a:noFill/>
        </p:spPr>
        <p:txBody>
          <a:bodyPr wrap="none" rtlCol="0">
            <a:spAutoFit/>
          </a:bodyPr>
          <a:lstStyle/>
          <a:p>
            <a:r>
              <a:rPr lang="en-US" b="1" dirty="0" smtClean="0"/>
              <a:t>Databases</a:t>
            </a:r>
            <a:endParaRPr lang="en-US" b="1" dirty="0"/>
          </a:p>
        </p:txBody>
      </p:sp>
      <p:sp>
        <p:nvSpPr>
          <p:cNvPr id="27" name="TextBox 26"/>
          <p:cNvSpPr txBox="1"/>
          <p:nvPr/>
        </p:nvSpPr>
        <p:spPr>
          <a:xfrm>
            <a:off x="7352081" y="2391899"/>
            <a:ext cx="1457387" cy="369332"/>
          </a:xfrm>
          <a:prstGeom prst="rect">
            <a:avLst/>
          </a:prstGeom>
          <a:noFill/>
        </p:spPr>
        <p:txBody>
          <a:bodyPr wrap="none" rtlCol="0">
            <a:spAutoFit/>
          </a:bodyPr>
          <a:lstStyle/>
          <a:p>
            <a:r>
              <a:rPr lang="en-US" b="1" dirty="0" smtClean="0"/>
              <a:t>Web Activity</a:t>
            </a:r>
            <a:endParaRPr lang="en-US" b="1" dirty="0"/>
          </a:p>
        </p:txBody>
      </p:sp>
      <p:sp>
        <p:nvSpPr>
          <p:cNvPr id="29" name="TextBox 28"/>
          <p:cNvSpPr txBox="1"/>
          <p:nvPr/>
        </p:nvSpPr>
        <p:spPr>
          <a:xfrm>
            <a:off x="7573235" y="6020727"/>
            <a:ext cx="1285288" cy="369332"/>
          </a:xfrm>
          <a:prstGeom prst="rect">
            <a:avLst/>
          </a:prstGeom>
          <a:noFill/>
        </p:spPr>
        <p:txBody>
          <a:bodyPr wrap="none" rtlCol="0">
            <a:spAutoFit/>
          </a:bodyPr>
          <a:lstStyle/>
          <a:p>
            <a:r>
              <a:rPr lang="en-US" b="1" smtClean="0"/>
              <a:t>Transaction</a:t>
            </a:r>
            <a:endParaRPr lang="en-US" b="1"/>
          </a:p>
        </p:txBody>
      </p:sp>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4384" y="1432699"/>
            <a:ext cx="2032000" cy="1447800"/>
          </a:xfrm>
          <a:prstGeom prst="rect">
            <a:avLst/>
          </a:prstGeom>
        </p:spPr>
      </p:pic>
      <p:sp>
        <p:nvSpPr>
          <p:cNvPr id="31" name="TextBox 30"/>
          <p:cNvSpPr txBox="1"/>
          <p:nvPr/>
        </p:nvSpPr>
        <p:spPr>
          <a:xfrm>
            <a:off x="9728585" y="2919108"/>
            <a:ext cx="2027799" cy="369332"/>
          </a:xfrm>
          <a:prstGeom prst="rect">
            <a:avLst/>
          </a:prstGeom>
          <a:noFill/>
        </p:spPr>
        <p:txBody>
          <a:bodyPr wrap="none" rtlCol="0">
            <a:spAutoFit/>
          </a:bodyPr>
          <a:lstStyle/>
          <a:p>
            <a:r>
              <a:rPr lang="en-US" b="1" smtClean="0"/>
              <a:t>Customer Behavior</a:t>
            </a:r>
            <a:endParaRPr lang="en-US" b="1"/>
          </a:p>
        </p:txBody>
      </p:sp>
      <p:cxnSp>
        <p:nvCxnSpPr>
          <p:cNvPr id="33" name="Straight Arrow Connector 32"/>
          <p:cNvCxnSpPr/>
          <p:nvPr/>
        </p:nvCxnSpPr>
        <p:spPr>
          <a:xfrm flipH="1">
            <a:off x="8893875" y="2163084"/>
            <a:ext cx="76694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389177" y="3567929"/>
            <a:ext cx="0" cy="68429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401481" y="1124963"/>
            <a:ext cx="2642347" cy="1384995"/>
          </a:xfrm>
          <a:prstGeom prst="rect">
            <a:avLst/>
          </a:prstGeom>
          <a:noFill/>
        </p:spPr>
        <p:txBody>
          <a:bodyPr wrap="square" rtlCol="0">
            <a:spAutoFit/>
          </a:bodyPr>
          <a:lstStyle/>
          <a:p>
            <a:r>
              <a:rPr lang="en-US" sz="2400" b="1" dirty="0" smtClean="0">
                <a:solidFill>
                  <a:srgbClr val="C00000"/>
                </a:solidFill>
              </a:rPr>
              <a:t>Bank Questions:</a:t>
            </a:r>
          </a:p>
          <a:p>
            <a:r>
              <a:rPr lang="en-US" sz="2000" b="1" dirty="0" smtClean="0">
                <a:solidFill>
                  <a:srgbClr val="C00000"/>
                </a:solidFill>
              </a:rPr>
              <a:t>1) Insurance Product</a:t>
            </a:r>
          </a:p>
          <a:p>
            <a:r>
              <a:rPr lang="en-US" sz="2000" b="1" dirty="0" smtClean="0">
                <a:solidFill>
                  <a:srgbClr val="C00000"/>
                </a:solidFill>
              </a:rPr>
              <a:t>2) Optimal Price</a:t>
            </a:r>
          </a:p>
          <a:p>
            <a:r>
              <a:rPr lang="en-US" sz="2000" b="1" dirty="0" smtClean="0">
                <a:solidFill>
                  <a:srgbClr val="C00000"/>
                </a:solidFill>
              </a:rPr>
              <a:t>3) Maximize Profit</a:t>
            </a:r>
          </a:p>
        </p:txBody>
      </p:sp>
      <p:sp>
        <p:nvSpPr>
          <p:cNvPr id="52" name="TextBox 51"/>
          <p:cNvSpPr txBox="1"/>
          <p:nvPr/>
        </p:nvSpPr>
        <p:spPr>
          <a:xfrm>
            <a:off x="3552243" y="4667087"/>
            <a:ext cx="4065841" cy="1692771"/>
          </a:xfrm>
          <a:prstGeom prst="rect">
            <a:avLst/>
          </a:prstGeom>
          <a:noFill/>
        </p:spPr>
        <p:txBody>
          <a:bodyPr wrap="square" rtlCol="0">
            <a:spAutoFit/>
          </a:bodyPr>
          <a:lstStyle/>
          <a:p>
            <a:r>
              <a:rPr lang="en-US" sz="2400" b="1" dirty="0" smtClean="0">
                <a:solidFill>
                  <a:srgbClr val="C00000"/>
                </a:solidFill>
              </a:rPr>
              <a:t>Decision Criteria </a:t>
            </a:r>
          </a:p>
          <a:p>
            <a:r>
              <a:rPr lang="en-US" sz="2000" b="1" dirty="0" smtClean="0">
                <a:solidFill>
                  <a:srgbClr val="C00000"/>
                </a:solidFill>
              </a:rPr>
              <a:t>1) What is important and why is not</a:t>
            </a:r>
          </a:p>
          <a:p>
            <a:r>
              <a:rPr lang="en-US" sz="2000" b="1" dirty="0" smtClean="0">
                <a:solidFill>
                  <a:srgbClr val="C00000"/>
                </a:solidFill>
              </a:rPr>
              <a:t>2) Learning from experience</a:t>
            </a:r>
          </a:p>
          <a:p>
            <a:r>
              <a:rPr lang="en-US" sz="2000" b="1" dirty="0" smtClean="0">
                <a:solidFill>
                  <a:srgbClr val="C00000"/>
                </a:solidFill>
              </a:rPr>
              <a:t>3) Adapting to changes</a:t>
            </a:r>
          </a:p>
          <a:p>
            <a:r>
              <a:rPr lang="en-US" sz="2000" b="1" dirty="0" smtClean="0">
                <a:solidFill>
                  <a:srgbClr val="C00000"/>
                </a:solidFill>
              </a:rPr>
              <a:t>4) Reacting Swiftly</a:t>
            </a:r>
            <a:endParaRPr lang="en-US" sz="2000" b="1" dirty="0">
              <a:solidFill>
                <a:srgbClr val="C00000"/>
              </a:solidFill>
            </a:endParaRPr>
          </a:p>
        </p:txBody>
      </p:sp>
      <p:sp>
        <p:nvSpPr>
          <p:cNvPr id="53" name="TextBox 52"/>
          <p:cNvSpPr txBox="1"/>
          <p:nvPr/>
        </p:nvSpPr>
        <p:spPr>
          <a:xfrm>
            <a:off x="10007094" y="3275685"/>
            <a:ext cx="1580476" cy="923330"/>
          </a:xfrm>
          <a:prstGeom prst="rect">
            <a:avLst/>
          </a:prstGeom>
          <a:noFill/>
        </p:spPr>
        <p:txBody>
          <a:bodyPr wrap="square" rtlCol="0">
            <a:spAutoFit/>
          </a:bodyPr>
          <a:lstStyle/>
          <a:p>
            <a:pPr algn="ctr"/>
            <a:r>
              <a:rPr lang="en-US" b="1" dirty="0" smtClean="0">
                <a:solidFill>
                  <a:srgbClr val="C00000"/>
                </a:solidFill>
              </a:rPr>
              <a:t>Mobile Alert </a:t>
            </a:r>
            <a:r>
              <a:rPr lang="en-US" b="1" smtClean="0">
                <a:solidFill>
                  <a:srgbClr val="C00000"/>
                </a:solidFill>
              </a:rPr>
              <a:t>with Travel Insurance</a:t>
            </a:r>
            <a:endParaRPr lang="en-US" b="1">
              <a:solidFill>
                <a:srgbClr val="C00000"/>
              </a:solidFill>
            </a:endParaRPr>
          </a:p>
        </p:txBody>
      </p:sp>
      <p:pic>
        <p:nvPicPr>
          <p:cNvPr id="54" name="Picture 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0249" y="1635845"/>
            <a:ext cx="1320800" cy="812800"/>
          </a:xfrm>
          <a:prstGeom prst="rect">
            <a:avLst/>
          </a:prstGeom>
        </p:spPr>
      </p:pic>
      <p:sp>
        <p:nvSpPr>
          <p:cNvPr id="56" name="TextBox 55"/>
          <p:cNvSpPr txBox="1"/>
          <p:nvPr/>
        </p:nvSpPr>
        <p:spPr>
          <a:xfrm>
            <a:off x="9673503" y="4355941"/>
            <a:ext cx="2058256" cy="2031325"/>
          </a:xfrm>
          <a:prstGeom prst="rect">
            <a:avLst/>
          </a:prstGeom>
          <a:noFill/>
        </p:spPr>
        <p:txBody>
          <a:bodyPr wrap="none" rtlCol="0">
            <a:spAutoFit/>
          </a:bodyPr>
          <a:lstStyle/>
          <a:p>
            <a:r>
              <a:rPr lang="en-US" b="1" dirty="0" smtClean="0">
                <a:solidFill>
                  <a:srgbClr val="0070C0"/>
                </a:solidFill>
              </a:rPr>
              <a:t>Big Data Attributes:</a:t>
            </a:r>
          </a:p>
          <a:p>
            <a:pPr marL="285750" indent="-285750">
              <a:buFontTx/>
              <a:buChar char="-"/>
            </a:pPr>
            <a:r>
              <a:rPr lang="en-US" dirty="0" smtClean="0">
                <a:solidFill>
                  <a:srgbClr val="0070C0"/>
                </a:solidFill>
              </a:rPr>
              <a:t>Volume</a:t>
            </a:r>
          </a:p>
          <a:p>
            <a:pPr marL="285750" indent="-285750">
              <a:buFontTx/>
              <a:buChar char="-"/>
            </a:pPr>
            <a:r>
              <a:rPr lang="en-US" dirty="0" smtClean="0">
                <a:solidFill>
                  <a:srgbClr val="0070C0"/>
                </a:solidFill>
              </a:rPr>
              <a:t>Variety</a:t>
            </a:r>
          </a:p>
          <a:p>
            <a:pPr marL="285750" indent="-285750">
              <a:buFontTx/>
              <a:buChar char="-"/>
            </a:pPr>
            <a:r>
              <a:rPr lang="en-US" dirty="0" smtClean="0">
                <a:solidFill>
                  <a:srgbClr val="0070C0"/>
                </a:solidFill>
              </a:rPr>
              <a:t>Velocity</a:t>
            </a:r>
          </a:p>
          <a:p>
            <a:pPr marL="285750" indent="-285750">
              <a:buFontTx/>
              <a:buChar char="-"/>
            </a:pPr>
            <a:r>
              <a:rPr lang="en-US" dirty="0" smtClean="0">
                <a:solidFill>
                  <a:srgbClr val="0070C0"/>
                </a:solidFill>
              </a:rPr>
              <a:t>Veracity</a:t>
            </a:r>
          </a:p>
          <a:p>
            <a:pPr marL="285750" indent="-285750">
              <a:buFontTx/>
              <a:buChar char="-"/>
            </a:pPr>
            <a:r>
              <a:rPr lang="en-US" dirty="0" smtClean="0">
                <a:solidFill>
                  <a:srgbClr val="0070C0"/>
                </a:solidFill>
              </a:rPr>
              <a:t>Valence</a:t>
            </a:r>
          </a:p>
          <a:p>
            <a:pPr marL="285750" indent="-285750">
              <a:buFontTx/>
              <a:buChar char="-"/>
            </a:pPr>
            <a:r>
              <a:rPr lang="en-US" dirty="0" smtClean="0">
                <a:solidFill>
                  <a:srgbClr val="0070C0"/>
                </a:solidFill>
              </a:rPr>
              <a:t>Value</a:t>
            </a:r>
          </a:p>
        </p:txBody>
      </p:sp>
    </p:spTree>
    <p:extLst>
      <p:ext uri="{BB962C8B-B14F-4D97-AF65-F5344CB8AC3E}">
        <p14:creationId xmlns:p14="http://schemas.microsoft.com/office/powerpoint/2010/main" val="1519278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 and the load  </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11</a:t>
            </a:fld>
            <a:endParaRPr lang="en-US"/>
          </a:p>
        </p:txBody>
      </p:sp>
      <p:pic>
        <p:nvPicPr>
          <p:cNvPr id="7" name="Picture 6"/>
          <p:cNvPicPr>
            <a:picLocks noChangeAspect="1"/>
          </p:cNvPicPr>
          <p:nvPr/>
        </p:nvPicPr>
        <p:blipFill>
          <a:blip r:embed="rId2"/>
          <a:stretch>
            <a:fillRect/>
          </a:stretch>
        </p:blipFill>
        <p:spPr>
          <a:xfrm>
            <a:off x="7185368" y="2506688"/>
            <a:ext cx="2163788" cy="21637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2471469"/>
            <a:ext cx="1739900" cy="546100"/>
          </a:xfrm>
          <a:prstGeom prst="rect">
            <a:avLst/>
          </a:prstGeom>
          <a:ln w="38100">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3378884"/>
            <a:ext cx="1739900" cy="546100"/>
          </a:xfrm>
          <a:prstGeom prst="rect">
            <a:avLst/>
          </a:prstGeom>
          <a:ln w="38100">
            <a:solidFill>
              <a:schemeClr val="tx1"/>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4286299"/>
            <a:ext cx="1739900" cy="546100"/>
          </a:xfrm>
          <a:prstGeom prst="rect">
            <a:avLst/>
          </a:prstGeom>
          <a:ln w="38100">
            <a:solidFill>
              <a:schemeClr val="tx1"/>
            </a:solidFill>
          </a:ln>
        </p:spPr>
      </p:pic>
      <p:cxnSp>
        <p:nvCxnSpPr>
          <p:cNvPr id="12" name="Straight Connector 11"/>
          <p:cNvCxnSpPr>
            <a:stCxn id="8" idx="3"/>
            <a:endCxn id="7" idx="1"/>
          </p:cNvCxnSpPr>
          <p:nvPr/>
        </p:nvCxnSpPr>
        <p:spPr>
          <a:xfrm>
            <a:off x="3513016" y="2744519"/>
            <a:ext cx="3672352" cy="844063"/>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3"/>
            <a:endCxn id="7" idx="1"/>
          </p:cNvCxnSpPr>
          <p:nvPr/>
        </p:nvCxnSpPr>
        <p:spPr>
          <a:xfrm flipV="1">
            <a:off x="3513016" y="3588582"/>
            <a:ext cx="3672352" cy="6335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3"/>
            <a:endCxn id="7" idx="1"/>
          </p:cNvCxnSpPr>
          <p:nvPr/>
        </p:nvCxnSpPr>
        <p:spPr>
          <a:xfrm flipV="1">
            <a:off x="3513016" y="3588582"/>
            <a:ext cx="3672352" cy="970767"/>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67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 and the load </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12</a:t>
            </a:fld>
            <a:endParaRPr lang="en-US"/>
          </a:p>
        </p:txBody>
      </p:sp>
      <p:pic>
        <p:nvPicPr>
          <p:cNvPr id="7" name="Picture 6"/>
          <p:cNvPicPr>
            <a:picLocks noChangeAspect="1"/>
          </p:cNvPicPr>
          <p:nvPr/>
        </p:nvPicPr>
        <p:blipFill>
          <a:blip r:embed="rId2"/>
          <a:stretch>
            <a:fillRect/>
          </a:stretch>
        </p:blipFill>
        <p:spPr>
          <a:xfrm>
            <a:off x="6597749" y="1624965"/>
            <a:ext cx="4135900" cy="41359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2471469"/>
            <a:ext cx="1739900" cy="546100"/>
          </a:xfrm>
          <a:prstGeom prst="rect">
            <a:avLst/>
          </a:prstGeom>
          <a:ln w="38100">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3378884"/>
            <a:ext cx="1739900" cy="546100"/>
          </a:xfrm>
          <a:prstGeom prst="rect">
            <a:avLst/>
          </a:prstGeom>
          <a:ln w="38100">
            <a:solidFill>
              <a:schemeClr val="tx1"/>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4286299"/>
            <a:ext cx="1739900" cy="546100"/>
          </a:xfrm>
          <a:prstGeom prst="rect">
            <a:avLst/>
          </a:prstGeom>
          <a:ln w="38100">
            <a:solidFill>
              <a:schemeClr val="tx1"/>
            </a:solidFill>
          </a:ln>
        </p:spPr>
      </p:pic>
      <p:cxnSp>
        <p:nvCxnSpPr>
          <p:cNvPr id="12" name="Straight Connector 11"/>
          <p:cNvCxnSpPr>
            <a:stCxn id="8" idx="3"/>
            <a:endCxn id="7" idx="1"/>
          </p:cNvCxnSpPr>
          <p:nvPr/>
        </p:nvCxnSpPr>
        <p:spPr>
          <a:xfrm>
            <a:off x="3513016" y="2744519"/>
            <a:ext cx="3084733" cy="948396"/>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3"/>
            <a:endCxn id="7" idx="1"/>
          </p:cNvCxnSpPr>
          <p:nvPr/>
        </p:nvCxnSpPr>
        <p:spPr>
          <a:xfrm>
            <a:off x="3513016" y="3651934"/>
            <a:ext cx="3084733" cy="40981"/>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3"/>
            <a:endCxn id="7" idx="1"/>
          </p:cNvCxnSpPr>
          <p:nvPr/>
        </p:nvCxnSpPr>
        <p:spPr>
          <a:xfrm flipV="1">
            <a:off x="3513016" y="3692915"/>
            <a:ext cx="3084733" cy="866434"/>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146" y="2140452"/>
            <a:ext cx="1739900" cy="546100"/>
          </a:xfrm>
          <a:prstGeom prst="rect">
            <a:avLst/>
          </a:prstGeom>
          <a:ln w="38100">
            <a:solidFill>
              <a:schemeClr val="tx1"/>
            </a:solidFill>
          </a:ln>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146" y="4055424"/>
            <a:ext cx="1739900" cy="546100"/>
          </a:xfrm>
          <a:prstGeom prst="rect">
            <a:avLst/>
          </a:prstGeom>
          <a:ln w="38100">
            <a:solidFill>
              <a:schemeClr val="tx1"/>
            </a:solidFill>
          </a:ln>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381" y="3133504"/>
            <a:ext cx="1739900" cy="546100"/>
          </a:xfrm>
          <a:prstGeom prst="rect">
            <a:avLst/>
          </a:prstGeom>
          <a:ln w="38100">
            <a:solidFill>
              <a:schemeClr val="tx1"/>
            </a:solidFill>
          </a:ln>
        </p:spPr>
      </p:pic>
    </p:spTree>
    <p:extLst>
      <p:ext uri="{BB962C8B-B14F-4D97-AF65-F5344CB8AC3E}">
        <p14:creationId xmlns:p14="http://schemas.microsoft.com/office/powerpoint/2010/main" val="140703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 and the load </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13</a:t>
            </a:fld>
            <a:endParaRPr lang="en-US"/>
          </a:p>
        </p:txBody>
      </p:sp>
      <p:pic>
        <p:nvPicPr>
          <p:cNvPr id="7" name="Picture 6"/>
          <p:cNvPicPr>
            <a:picLocks noChangeAspect="1"/>
          </p:cNvPicPr>
          <p:nvPr/>
        </p:nvPicPr>
        <p:blipFill>
          <a:blip r:embed="rId2"/>
          <a:stretch>
            <a:fillRect/>
          </a:stretch>
        </p:blipFill>
        <p:spPr>
          <a:xfrm>
            <a:off x="7185368" y="3871254"/>
            <a:ext cx="2163788" cy="21637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3836035"/>
            <a:ext cx="1739900" cy="546100"/>
          </a:xfrm>
          <a:prstGeom prst="rect">
            <a:avLst/>
          </a:prstGeom>
          <a:ln w="38100">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4743450"/>
            <a:ext cx="1739900" cy="546100"/>
          </a:xfrm>
          <a:prstGeom prst="rect">
            <a:avLst/>
          </a:prstGeom>
          <a:ln w="38100">
            <a:solidFill>
              <a:schemeClr val="tx1"/>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5650865"/>
            <a:ext cx="1739900" cy="546100"/>
          </a:xfrm>
          <a:prstGeom prst="rect">
            <a:avLst/>
          </a:prstGeom>
          <a:ln w="38100">
            <a:solidFill>
              <a:schemeClr val="tx1"/>
            </a:solidFill>
          </a:ln>
        </p:spPr>
      </p:pic>
      <p:cxnSp>
        <p:nvCxnSpPr>
          <p:cNvPr id="12" name="Straight Connector 11"/>
          <p:cNvCxnSpPr>
            <a:stCxn id="8" idx="3"/>
            <a:endCxn id="7" idx="1"/>
          </p:cNvCxnSpPr>
          <p:nvPr/>
        </p:nvCxnSpPr>
        <p:spPr>
          <a:xfrm>
            <a:off x="3513016" y="4109085"/>
            <a:ext cx="3672352" cy="844063"/>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3"/>
            <a:endCxn id="7" idx="1"/>
          </p:cNvCxnSpPr>
          <p:nvPr/>
        </p:nvCxnSpPr>
        <p:spPr>
          <a:xfrm flipV="1">
            <a:off x="3513016" y="4953148"/>
            <a:ext cx="3672352" cy="6335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3"/>
            <a:endCxn id="7" idx="1"/>
          </p:cNvCxnSpPr>
          <p:nvPr/>
        </p:nvCxnSpPr>
        <p:spPr>
          <a:xfrm flipV="1">
            <a:off x="3513016" y="4953148"/>
            <a:ext cx="3672352" cy="970767"/>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7185368" y="1251342"/>
            <a:ext cx="2163788" cy="2163788"/>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1216123"/>
            <a:ext cx="1739900" cy="546100"/>
          </a:xfrm>
          <a:prstGeom prst="rect">
            <a:avLst/>
          </a:prstGeom>
          <a:ln w="38100">
            <a:solidFill>
              <a:schemeClr val="tx1"/>
            </a:solidFill>
          </a:ln>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2123538"/>
            <a:ext cx="1739900" cy="546100"/>
          </a:xfrm>
          <a:prstGeom prst="rect">
            <a:avLst/>
          </a:prstGeom>
          <a:ln w="38100">
            <a:solidFill>
              <a:schemeClr val="tx1"/>
            </a:solidFill>
          </a:ln>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3030953"/>
            <a:ext cx="1739900" cy="546100"/>
          </a:xfrm>
          <a:prstGeom prst="rect">
            <a:avLst/>
          </a:prstGeom>
          <a:ln w="38100">
            <a:solidFill>
              <a:schemeClr val="tx1"/>
            </a:solidFill>
          </a:ln>
        </p:spPr>
      </p:pic>
      <p:cxnSp>
        <p:nvCxnSpPr>
          <p:cNvPr id="17" name="Straight Connector 16"/>
          <p:cNvCxnSpPr>
            <a:stCxn id="19" idx="3"/>
            <a:endCxn id="18" idx="1"/>
          </p:cNvCxnSpPr>
          <p:nvPr/>
        </p:nvCxnSpPr>
        <p:spPr>
          <a:xfrm>
            <a:off x="3513016" y="1489173"/>
            <a:ext cx="3672352" cy="844063"/>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1"/>
          </p:cNvCxnSpPr>
          <p:nvPr/>
        </p:nvCxnSpPr>
        <p:spPr>
          <a:xfrm flipV="1">
            <a:off x="3513016" y="2333236"/>
            <a:ext cx="3672352" cy="6335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8" idx="1"/>
          </p:cNvCxnSpPr>
          <p:nvPr/>
        </p:nvCxnSpPr>
        <p:spPr>
          <a:xfrm flipV="1">
            <a:off x="3513016" y="2333236"/>
            <a:ext cx="3672352" cy="970767"/>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236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Processing Models</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14</a:t>
            </a:fld>
            <a:endParaRPr lang="en-US"/>
          </a:p>
        </p:txBody>
      </p:sp>
      <p:grpSp>
        <p:nvGrpSpPr>
          <p:cNvPr id="12" name="Group 11"/>
          <p:cNvGrpSpPr/>
          <p:nvPr/>
        </p:nvGrpSpPr>
        <p:grpSpPr>
          <a:xfrm>
            <a:off x="324175" y="1411188"/>
            <a:ext cx="823761" cy="463322"/>
            <a:chOff x="3269953" y="2034118"/>
            <a:chExt cx="923917" cy="1001721"/>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4" name="Rounded Rectangle 13"/>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0" name="Group 9"/>
          <p:cNvGrpSpPr/>
          <p:nvPr/>
        </p:nvGrpSpPr>
        <p:grpSpPr>
          <a:xfrm>
            <a:off x="1078828" y="1576493"/>
            <a:ext cx="823761" cy="463322"/>
            <a:chOff x="3269953" y="2034118"/>
            <a:chExt cx="923917" cy="10017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9" name="Rounded Rectangle 8"/>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pic>
        <p:nvPicPr>
          <p:cNvPr id="11" name="Picture 10"/>
          <p:cNvPicPr>
            <a:picLocks noChangeAspect="1"/>
          </p:cNvPicPr>
          <p:nvPr/>
        </p:nvPicPr>
        <p:blipFill>
          <a:blip r:embed="rId3"/>
          <a:stretch>
            <a:fillRect/>
          </a:stretch>
        </p:blipFill>
        <p:spPr>
          <a:xfrm>
            <a:off x="1885656" y="1126515"/>
            <a:ext cx="674665" cy="899955"/>
          </a:xfrm>
          <a:prstGeom prst="rect">
            <a:avLst/>
          </a:prstGeom>
        </p:spPr>
      </p:pic>
      <p:sp>
        <p:nvSpPr>
          <p:cNvPr id="78" name="Right Arrow 77"/>
          <p:cNvSpPr/>
          <p:nvPr/>
        </p:nvSpPr>
        <p:spPr>
          <a:xfrm>
            <a:off x="3020975" y="1430558"/>
            <a:ext cx="1291985" cy="1505607"/>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Scale Up</a:t>
            </a:r>
            <a:endParaRPr lang="en-US" b="1" dirty="0">
              <a:solidFill>
                <a:schemeClr val="tx1"/>
              </a:solidFill>
            </a:endParaRPr>
          </a:p>
        </p:txBody>
      </p:sp>
      <p:sp>
        <p:nvSpPr>
          <p:cNvPr id="79" name="Down Arrow 78"/>
          <p:cNvSpPr/>
          <p:nvPr/>
        </p:nvSpPr>
        <p:spPr>
          <a:xfrm>
            <a:off x="514369" y="2297780"/>
            <a:ext cx="1717854" cy="1243656"/>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p:cNvSpPr txBox="1"/>
          <p:nvPr/>
        </p:nvSpPr>
        <p:spPr>
          <a:xfrm>
            <a:off x="1028658" y="2492361"/>
            <a:ext cx="726930" cy="646331"/>
          </a:xfrm>
          <a:prstGeom prst="rect">
            <a:avLst/>
          </a:prstGeom>
          <a:noFill/>
        </p:spPr>
        <p:txBody>
          <a:bodyPr wrap="none" rtlCol="0">
            <a:spAutoFit/>
          </a:bodyPr>
          <a:lstStyle/>
          <a:p>
            <a:pPr algn="ctr"/>
            <a:r>
              <a:rPr lang="en-US" b="1" smtClean="0"/>
              <a:t>Scale </a:t>
            </a:r>
          </a:p>
          <a:p>
            <a:pPr algn="ctr"/>
            <a:r>
              <a:rPr lang="en-US" b="1" dirty="0" smtClean="0"/>
              <a:t>Out</a:t>
            </a:r>
            <a:endParaRPr lang="en-US" b="1" dirty="0"/>
          </a:p>
        </p:txBody>
      </p:sp>
      <p:grpSp>
        <p:nvGrpSpPr>
          <p:cNvPr id="99" name="Group 98"/>
          <p:cNvGrpSpPr/>
          <p:nvPr/>
        </p:nvGrpSpPr>
        <p:grpSpPr>
          <a:xfrm>
            <a:off x="375579" y="3684726"/>
            <a:ext cx="2236146" cy="913300"/>
            <a:chOff x="324174" y="1028041"/>
            <a:chExt cx="2508026" cy="1974590"/>
          </a:xfrm>
        </p:grpSpPr>
        <p:grpSp>
          <p:nvGrpSpPr>
            <p:cNvPr id="100" name="Group 99"/>
            <p:cNvGrpSpPr/>
            <p:nvPr/>
          </p:nvGrpSpPr>
          <p:grpSpPr>
            <a:xfrm>
              <a:off x="324174" y="1643514"/>
              <a:ext cx="923917" cy="1001721"/>
              <a:chOff x="3269953" y="2034118"/>
              <a:chExt cx="923917" cy="1001721"/>
            </a:xfrm>
          </p:grpSpPr>
          <p:pic>
            <p:nvPicPr>
              <p:cNvPr id="105" name="Picture 1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06" name="Rounded Rectangle 105"/>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01" name="Group 100"/>
            <p:cNvGrpSpPr/>
            <p:nvPr/>
          </p:nvGrpSpPr>
          <p:grpSpPr>
            <a:xfrm>
              <a:off x="1170581" y="2000910"/>
              <a:ext cx="923917" cy="1001721"/>
              <a:chOff x="3269953" y="2034118"/>
              <a:chExt cx="923917" cy="1001721"/>
            </a:xfrm>
          </p:grpSpPr>
          <p:pic>
            <p:nvPicPr>
              <p:cNvPr id="103" name="Picture 1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04" name="Rounded Rectangle 103"/>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pic>
          <p:nvPicPr>
            <p:cNvPr id="102" name="Picture 101"/>
            <p:cNvPicPr>
              <a:picLocks noChangeAspect="1"/>
            </p:cNvPicPr>
            <p:nvPr/>
          </p:nvPicPr>
          <p:blipFill>
            <a:blip r:embed="rId3"/>
            <a:stretch>
              <a:fillRect/>
            </a:stretch>
          </p:blipFill>
          <p:spPr>
            <a:xfrm>
              <a:off x="2075506" y="1028041"/>
              <a:ext cx="756694" cy="1945738"/>
            </a:xfrm>
            <a:prstGeom prst="rect">
              <a:avLst/>
            </a:prstGeom>
          </p:spPr>
        </p:pic>
      </p:grpSp>
      <p:grpSp>
        <p:nvGrpSpPr>
          <p:cNvPr id="107" name="Group 106"/>
          <p:cNvGrpSpPr/>
          <p:nvPr/>
        </p:nvGrpSpPr>
        <p:grpSpPr>
          <a:xfrm>
            <a:off x="333375" y="5415891"/>
            <a:ext cx="2236146" cy="913300"/>
            <a:chOff x="324174" y="1028041"/>
            <a:chExt cx="2508026" cy="1974590"/>
          </a:xfrm>
        </p:grpSpPr>
        <p:grpSp>
          <p:nvGrpSpPr>
            <p:cNvPr id="108" name="Group 107"/>
            <p:cNvGrpSpPr/>
            <p:nvPr/>
          </p:nvGrpSpPr>
          <p:grpSpPr>
            <a:xfrm>
              <a:off x="324174" y="1643514"/>
              <a:ext cx="923917" cy="1001721"/>
              <a:chOff x="3269953" y="2034118"/>
              <a:chExt cx="923917" cy="1001721"/>
            </a:xfrm>
          </p:grpSpPr>
          <p:pic>
            <p:nvPicPr>
              <p:cNvPr id="113" name="Picture 1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14" name="Rounded Rectangle 113"/>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09" name="Group 108"/>
            <p:cNvGrpSpPr/>
            <p:nvPr/>
          </p:nvGrpSpPr>
          <p:grpSpPr>
            <a:xfrm>
              <a:off x="1170581" y="2000910"/>
              <a:ext cx="923917" cy="1001721"/>
              <a:chOff x="3269953" y="2034118"/>
              <a:chExt cx="923917" cy="1001721"/>
            </a:xfrm>
          </p:grpSpPr>
          <p:pic>
            <p:nvPicPr>
              <p:cNvPr id="111" name="Picture 1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12" name="Rounded Rectangle 111"/>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pic>
          <p:nvPicPr>
            <p:cNvPr id="110" name="Picture 109"/>
            <p:cNvPicPr>
              <a:picLocks noChangeAspect="1"/>
            </p:cNvPicPr>
            <p:nvPr/>
          </p:nvPicPr>
          <p:blipFill>
            <a:blip r:embed="rId3"/>
            <a:stretch>
              <a:fillRect/>
            </a:stretch>
          </p:blipFill>
          <p:spPr>
            <a:xfrm>
              <a:off x="2075506" y="1028041"/>
              <a:ext cx="756694" cy="1945738"/>
            </a:xfrm>
            <a:prstGeom prst="rect">
              <a:avLst/>
            </a:prstGeom>
          </p:spPr>
        </p:pic>
      </p:grpSp>
      <p:grpSp>
        <p:nvGrpSpPr>
          <p:cNvPr id="115" name="Group 114"/>
          <p:cNvGrpSpPr/>
          <p:nvPr/>
        </p:nvGrpSpPr>
        <p:grpSpPr>
          <a:xfrm>
            <a:off x="367767" y="4539778"/>
            <a:ext cx="2236146" cy="913300"/>
            <a:chOff x="324174" y="1028041"/>
            <a:chExt cx="2508026" cy="1974590"/>
          </a:xfrm>
        </p:grpSpPr>
        <p:grpSp>
          <p:nvGrpSpPr>
            <p:cNvPr id="116" name="Group 115"/>
            <p:cNvGrpSpPr/>
            <p:nvPr/>
          </p:nvGrpSpPr>
          <p:grpSpPr>
            <a:xfrm>
              <a:off x="324174" y="1643514"/>
              <a:ext cx="923917" cy="1001721"/>
              <a:chOff x="3269953" y="2034118"/>
              <a:chExt cx="923917" cy="1001721"/>
            </a:xfrm>
          </p:grpSpPr>
          <p:pic>
            <p:nvPicPr>
              <p:cNvPr id="121" name="Picture 1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22" name="Rounded Rectangle 121"/>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nvGrpSpPr>
            <p:cNvPr id="117" name="Group 116"/>
            <p:cNvGrpSpPr/>
            <p:nvPr/>
          </p:nvGrpSpPr>
          <p:grpSpPr>
            <a:xfrm>
              <a:off x="1170581" y="2000910"/>
              <a:ext cx="923917" cy="1001721"/>
              <a:chOff x="3269953" y="2034118"/>
              <a:chExt cx="923917" cy="1001721"/>
            </a:xfrm>
          </p:grpSpPr>
          <p:pic>
            <p:nvPicPr>
              <p:cNvPr id="119" name="Picture 1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20" name="Rounded Rectangle 119"/>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pic>
          <p:nvPicPr>
            <p:cNvPr id="118" name="Picture 117"/>
            <p:cNvPicPr>
              <a:picLocks noChangeAspect="1"/>
            </p:cNvPicPr>
            <p:nvPr/>
          </p:nvPicPr>
          <p:blipFill>
            <a:blip r:embed="rId3"/>
            <a:stretch>
              <a:fillRect/>
            </a:stretch>
          </p:blipFill>
          <p:spPr>
            <a:xfrm>
              <a:off x="2075506" y="1028041"/>
              <a:ext cx="756694" cy="1945738"/>
            </a:xfrm>
            <a:prstGeom prst="rect">
              <a:avLst/>
            </a:prstGeom>
          </p:spPr>
        </p:pic>
      </p:grpSp>
      <p:pic>
        <p:nvPicPr>
          <p:cNvPr id="126" name="Picture 125"/>
          <p:cNvPicPr>
            <a:picLocks noChangeAspect="1"/>
          </p:cNvPicPr>
          <p:nvPr/>
        </p:nvPicPr>
        <p:blipFill>
          <a:blip r:embed="rId3"/>
          <a:stretch>
            <a:fillRect/>
          </a:stretch>
        </p:blipFill>
        <p:spPr>
          <a:xfrm>
            <a:off x="6353181" y="1090285"/>
            <a:ext cx="1886156" cy="2407594"/>
          </a:xfrm>
          <a:prstGeom prst="rect">
            <a:avLst/>
          </a:prstGeom>
        </p:spPr>
      </p:pic>
      <p:grpSp>
        <p:nvGrpSpPr>
          <p:cNvPr id="132" name="Group 131"/>
          <p:cNvGrpSpPr/>
          <p:nvPr/>
        </p:nvGrpSpPr>
        <p:grpSpPr>
          <a:xfrm>
            <a:off x="4718447" y="2419245"/>
            <a:ext cx="823761" cy="463322"/>
            <a:chOff x="3269953" y="2034118"/>
            <a:chExt cx="923917" cy="1001721"/>
          </a:xfrm>
        </p:grpSpPr>
        <p:pic>
          <p:nvPicPr>
            <p:cNvPr id="133" name="Picture 1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34" name="Rounded Rectangle 133"/>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35" name="Group 134"/>
          <p:cNvGrpSpPr/>
          <p:nvPr/>
        </p:nvGrpSpPr>
        <p:grpSpPr>
          <a:xfrm>
            <a:off x="5473100" y="2584550"/>
            <a:ext cx="823761" cy="463322"/>
            <a:chOff x="3269953" y="2034118"/>
            <a:chExt cx="923917" cy="1001721"/>
          </a:xfrm>
        </p:grpSpPr>
        <p:pic>
          <p:nvPicPr>
            <p:cNvPr id="136" name="Picture 1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37" name="Rounded Rectangle 136"/>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38" name="Group 137"/>
          <p:cNvGrpSpPr/>
          <p:nvPr/>
        </p:nvGrpSpPr>
        <p:grpSpPr>
          <a:xfrm>
            <a:off x="4718447" y="1830760"/>
            <a:ext cx="823761" cy="463322"/>
            <a:chOff x="3269953" y="2034118"/>
            <a:chExt cx="923917" cy="1001721"/>
          </a:xfrm>
        </p:grpSpPr>
        <p:pic>
          <p:nvPicPr>
            <p:cNvPr id="139" name="Picture 1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40" name="Rounded Rectangle 139"/>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41" name="Group 140"/>
          <p:cNvGrpSpPr/>
          <p:nvPr/>
        </p:nvGrpSpPr>
        <p:grpSpPr>
          <a:xfrm>
            <a:off x="5473100" y="1996065"/>
            <a:ext cx="823761" cy="463322"/>
            <a:chOff x="3269953" y="2034118"/>
            <a:chExt cx="923917" cy="1001721"/>
          </a:xfrm>
        </p:grpSpPr>
        <p:pic>
          <p:nvPicPr>
            <p:cNvPr id="142" name="Picture 1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43" name="Rounded Rectangle 142"/>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44" name="Group 143"/>
          <p:cNvGrpSpPr/>
          <p:nvPr/>
        </p:nvGrpSpPr>
        <p:grpSpPr>
          <a:xfrm>
            <a:off x="4718447" y="1279931"/>
            <a:ext cx="823761" cy="463322"/>
            <a:chOff x="3269953" y="2034118"/>
            <a:chExt cx="923917" cy="1001721"/>
          </a:xfrm>
        </p:grpSpPr>
        <p:pic>
          <p:nvPicPr>
            <p:cNvPr id="145" name="Picture 1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46" name="Rounded Rectangle 145"/>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47" name="Group 146"/>
          <p:cNvGrpSpPr/>
          <p:nvPr/>
        </p:nvGrpSpPr>
        <p:grpSpPr>
          <a:xfrm>
            <a:off x="5473100" y="1445236"/>
            <a:ext cx="823761" cy="463322"/>
            <a:chOff x="3269953" y="2034118"/>
            <a:chExt cx="923917" cy="1001721"/>
          </a:xfrm>
        </p:grpSpPr>
        <p:pic>
          <p:nvPicPr>
            <p:cNvPr id="148" name="Picture 1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49" name="Rounded Rectangle 148"/>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sp>
        <p:nvSpPr>
          <p:cNvPr id="150" name="TextBox 149"/>
          <p:cNvSpPr txBox="1"/>
          <p:nvPr/>
        </p:nvSpPr>
        <p:spPr>
          <a:xfrm>
            <a:off x="8825658" y="1378095"/>
            <a:ext cx="2875452" cy="1323439"/>
          </a:xfrm>
          <a:prstGeom prst="rect">
            <a:avLst/>
          </a:prstGeom>
          <a:noFill/>
        </p:spPr>
        <p:txBody>
          <a:bodyPr wrap="square" rtlCol="0">
            <a:spAutoFit/>
          </a:bodyPr>
          <a:lstStyle/>
          <a:p>
            <a:r>
              <a:rPr lang="en-US" sz="2000" b="1" dirty="0" smtClean="0"/>
              <a:t>Expensive: </a:t>
            </a:r>
          </a:p>
          <a:p>
            <a:pPr marL="342900" indent="-342900">
              <a:buAutoNum type="arabicParenR"/>
            </a:pPr>
            <a:r>
              <a:rPr lang="en-US" sz="2000" b="1" dirty="0" smtClean="0"/>
              <a:t>Hardware</a:t>
            </a:r>
          </a:p>
          <a:p>
            <a:pPr marL="342900" indent="-342900">
              <a:buAutoNum type="arabicParenR"/>
            </a:pPr>
            <a:r>
              <a:rPr lang="en-US" sz="2000" b="1" dirty="0" smtClean="0"/>
              <a:t>Software Costs</a:t>
            </a:r>
          </a:p>
          <a:p>
            <a:pPr marL="342900" indent="-342900">
              <a:buAutoNum type="arabicParenR"/>
            </a:pPr>
            <a:r>
              <a:rPr lang="en-US" sz="2000" b="1" dirty="0" smtClean="0"/>
              <a:t>High risk of failure </a:t>
            </a:r>
          </a:p>
        </p:txBody>
      </p:sp>
      <p:sp>
        <p:nvSpPr>
          <p:cNvPr id="151" name="TextBox 150"/>
          <p:cNvSpPr txBox="1"/>
          <p:nvPr/>
        </p:nvSpPr>
        <p:spPr>
          <a:xfrm>
            <a:off x="4216794" y="4370961"/>
            <a:ext cx="2875659" cy="1938992"/>
          </a:xfrm>
          <a:prstGeom prst="rect">
            <a:avLst/>
          </a:prstGeom>
          <a:noFill/>
        </p:spPr>
        <p:txBody>
          <a:bodyPr wrap="none" rtlCol="0">
            <a:spAutoFit/>
          </a:bodyPr>
          <a:lstStyle/>
          <a:p>
            <a:r>
              <a:rPr lang="en-US" sz="2000" b="1" dirty="0" smtClean="0"/>
              <a:t>Benefits: </a:t>
            </a:r>
          </a:p>
          <a:p>
            <a:pPr marL="342900" indent="-342900">
              <a:buAutoNum type="arabicParenR"/>
            </a:pPr>
            <a:r>
              <a:rPr lang="en-US" sz="2000" b="1" dirty="0" smtClean="0"/>
              <a:t>Commodity Hardware</a:t>
            </a:r>
          </a:p>
          <a:p>
            <a:pPr marL="342900" indent="-342900">
              <a:buAutoNum type="arabicParenR"/>
            </a:pPr>
            <a:r>
              <a:rPr lang="en-US" sz="2000" b="1" dirty="0" smtClean="0"/>
              <a:t>Free Software Costs</a:t>
            </a:r>
          </a:p>
          <a:p>
            <a:pPr marL="342900" indent="-342900">
              <a:buAutoNum type="arabicParenR"/>
            </a:pPr>
            <a:r>
              <a:rPr lang="en-US" sz="2000" b="1" dirty="0" smtClean="0"/>
              <a:t>Fault Tolerance</a:t>
            </a:r>
          </a:p>
          <a:p>
            <a:pPr marL="342900" indent="-342900">
              <a:buAutoNum type="arabicParenR"/>
            </a:pPr>
            <a:r>
              <a:rPr lang="en-US" sz="2000" b="1" dirty="0" smtClean="0"/>
              <a:t>Parallelism</a:t>
            </a:r>
          </a:p>
          <a:p>
            <a:pPr marL="342900" indent="-342900">
              <a:buAutoNum type="arabicParenR"/>
            </a:pPr>
            <a:endParaRPr lang="en-US" sz="2000" b="1" dirty="0" smtClean="0"/>
          </a:p>
        </p:txBody>
      </p:sp>
      <p:sp>
        <p:nvSpPr>
          <p:cNvPr id="152" name="Rectangle 151"/>
          <p:cNvSpPr/>
          <p:nvPr/>
        </p:nvSpPr>
        <p:spPr>
          <a:xfrm>
            <a:off x="4216794" y="3032356"/>
            <a:ext cx="2512611" cy="369332"/>
          </a:xfrm>
          <a:prstGeom prst="rect">
            <a:avLst/>
          </a:prstGeom>
        </p:spPr>
        <p:txBody>
          <a:bodyPr wrap="none">
            <a:spAutoFit/>
          </a:bodyPr>
          <a:lstStyle/>
          <a:p>
            <a:pPr marL="342900" indent="-342900">
              <a:buFont typeface="Arial" charset="0"/>
              <a:buChar char="•"/>
            </a:pPr>
            <a:r>
              <a:rPr lang="en-US"/>
              <a:t>Ease of Management</a:t>
            </a:r>
            <a:endParaRPr lang="en-US" dirty="0"/>
          </a:p>
        </p:txBody>
      </p:sp>
    </p:spTree>
    <p:extLst>
      <p:ext uri="{BB962C8B-B14F-4D97-AF65-F5344CB8AC3E}">
        <p14:creationId xmlns:p14="http://schemas.microsoft.com/office/powerpoint/2010/main" val="917273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HDD Technology and Advantage of Parallelism</a:t>
            </a:r>
            <a:endParaRPr lang="en-US" dirty="0"/>
          </a:p>
        </p:txBody>
      </p:sp>
      <p:sp>
        <p:nvSpPr>
          <p:cNvPr id="3" name="Content Placeholder 2"/>
          <p:cNvSpPr>
            <a:spLocks noGrp="1"/>
          </p:cNvSpPr>
          <p:nvPr>
            <p:ph idx="1"/>
          </p:nvPr>
        </p:nvSpPr>
        <p:spPr/>
        <p:txBody>
          <a:bodyPr>
            <a:normAutofit/>
          </a:bodyPr>
          <a:lstStyle/>
          <a:p>
            <a:pPr algn="ctr"/>
            <a:r>
              <a:rPr lang="en-US" sz="2800" b="1" dirty="0" smtClean="0">
                <a:solidFill>
                  <a:srgbClr val="C00000"/>
                </a:solidFill>
              </a:rPr>
              <a:t>HDD size is improving faster than the transfer rate</a:t>
            </a:r>
          </a:p>
          <a:p>
            <a:endParaRPr lang="en-US" sz="2400" dirty="0" smtClean="0"/>
          </a:p>
          <a:p>
            <a:r>
              <a:rPr lang="en-US" sz="2400" dirty="0" smtClean="0"/>
              <a:t>Typically in 90’s a drive would be of 1GB HDD and transfer speed would be </a:t>
            </a:r>
            <a:r>
              <a:rPr lang="en-US" sz="2400" b="1" dirty="0" smtClean="0"/>
              <a:t>4.5 MB/s</a:t>
            </a:r>
          </a:p>
          <a:p>
            <a:r>
              <a:rPr lang="en-US" sz="2400" b="1" dirty="0" smtClean="0"/>
              <a:t>Time taken to read the drive = total disk / speed = 1000/4.5 ~ 222 sec. ~ 4 mins</a:t>
            </a:r>
          </a:p>
          <a:p>
            <a:endParaRPr lang="en-US" sz="2400" dirty="0" smtClean="0"/>
          </a:p>
          <a:p>
            <a:r>
              <a:rPr lang="en-US" sz="2400" dirty="0" smtClean="0"/>
              <a:t>Typical scenarios nowadays is </a:t>
            </a:r>
            <a:r>
              <a:rPr lang="en-US" sz="2400" b="1" dirty="0" smtClean="0"/>
              <a:t>1TB</a:t>
            </a:r>
            <a:r>
              <a:rPr lang="en-US" sz="2400" dirty="0" smtClean="0"/>
              <a:t> disk and transfer speed of </a:t>
            </a:r>
            <a:r>
              <a:rPr lang="en-US" sz="2400" b="1" dirty="0" smtClean="0"/>
              <a:t>100MB/s</a:t>
            </a:r>
          </a:p>
          <a:p>
            <a:r>
              <a:rPr lang="en-US" sz="2400" b="1" dirty="0"/>
              <a:t>T</a:t>
            </a:r>
            <a:r>
              <a:rPr lang="en-US" sz="2400" b="1" dirty="0" smtClean="0"/>
              <a:t>ime takes to read the drive = 1,000,000/100 ~ 10,000 Sec. ~ </a:t>
            </a:r>
            <a:r>
              <a:rPr lang="en-US" sz="2400" b="1" u="sng" dirty="0" smtClean="0"/>
              <a:t>166 mins </a:t>
            </a:r>
            <a:r>
              <a:rPr lang="en-US" sz="2400" b="1" dirty="0" smtClean="0"/>
              <a:t>= 2.8hrs</a:t>
            </a:r>
          </a:p>
          <a:p>
            <a:endParaRPr lang="en-US" sz="2400" dirty="0" smtClean="0"/>
          </a:p>
          <a:p>
            <a:r>
              <a:rPr lang="en-US" sz="2400" dirty="0" smtClean="0"/>
              <a:t>Suppose that the </a:t>
            </a:r>
            <a:r>
              <a:rPr lang="en-US" sz="2400" b="1" dirty="0" smtClean="0"/>
              <a:t>1TB</a:t>
            </a:r>
            <a:r>
              <a:rPr lang="en-US" sz="2400" dirty="0" smtClean="0"/>
              <a:t> data is distributed over </a:t>
            </a:r>
            <a:r>
              <a:rPr lang="en-US" sz="2400" b="1" dirty="0" smtClean="0"/>
              <a:t>50 nodes</a:t>
            </a:r>
            <a:r>
              <a:rPr lang="en-US" sz="2400" dirty="0" smtClean="0"/>
              <a:t> on a cluster with </a:t>
            </a:r>
            <a:r>
              <a:rPr lang="en-US" sz="2400" b="1" dirty="0" smtClean="0"/>
              <a:t>1/50</a:t>
            </a:r>
            <a:r>
              <a:rPr lang="en-US" sz="2400" b="1" baseline="30000" dirty="0" smtClean="0"/>
              <a:t>th</a:t>
            </a:r>
            <a:r>
              <a:rPr lang="en-US" sz="2400" dirty="0" smtClean="0"/>
              <a:t> of the data on each node then </a:t>
            </a:r>
            <a:r>
              <a:rPr lang="en-US" sz="2400" b="1" dirty="0" smtClean="0"/>
              <a:t>Read time will be 166 mins / 50 which is close to ~ 3.5 min</a:t>
            </a:r>
          </a:p>
        </p:txBody>
      </p:sp>
      <p:sp>
        <p:nvSpPr>
          <p:cNvPr id="6" name="Slide Number Placeholder 5"/>
          <p:cNvSpPr>
            <a:spLocks noGrp="1"/>
          </p:cNvSpPr>
          <p:nvPr>
            <p:ph type="sldNum" sz="quarter" idx="12"/>
          </p:nvPr>
        </p:nvSpPr>
        <p:spPr/>
        <p:txBody>
          <a:bodyPr/>
          <a:lstStyle/>
          <a:p>
            <a:fld id="{160D7AFB-DD53-4D4F-9404-D2F4B696591E}" type="slidenum">
              <a:rPr lang="en-US" smtClean="0"/>
              <a:t>15</a:t>
            </a:fld>
            <a:endParaRPr lang="en-US"/>
          </a:p>
        </p:txBody>
      </p:sp>
    </p:spTree>
    <p:extLst>
      <p:ext uri="{BB962C8B-B14F-4D97-AF65-F5344CB8AC3E}">
        <p14:creationId xmlns:p14="http://schemas.microsoft.com/office/powerpoint/2010/main" val="36839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is a Distributed File System</a:t>
            </a:r>
            <a:r>
              <a:rPr lang="en-US" b="1" dirty="0" smtClean="0"/>
              <a:t>?</a:t>
            </a:r>
            <a:endParaRPr lang="en-US" dirty="0">
              <a:effectLst/>
            </a:endParaRPr>
          </a:p>
        </p:txBody>
      </p:sp>
      <p:sp>
        <p:nvSpPr>
          <p:cNvPr id="3" name="Content Placeholder 2"/>
          <p:cNvSpPr>
            <a:spLocks noGrp="1"/>
          </p:cNvSpPr>
          <p:nvPr>
            <p:ph idx="1"/>
          </p:nvPr>
        </p:nvSpPr>
        <p:spPr/>
        <p:txBody>
          <a:bodyPr>
            <a:normAutofit/>
          </a:bodyPr>
          <a:lstStyle/>
          <a:p>
            <a:r>
              <a:rPr lang="en-US" sz="2400" b="1" dirty="0"/>
              <a:t>Long-term information storage </a:t>
            </a:r>
          </a:p>
          <a:p>
            <a:pPr lvl="1"/>
            <a:r>
              <a:rPr lang="en-US" sz="2800" dirty="0"/>
              <a:t>Access result of a process later </a:t>
            </a:r>
          </a:p>
          <a:p>
            <a:pPr lvl="1"/>
            <a:r>
              <a:rPr lang="en-US" sz="2800" dirty="0"/>
              <a:t>Store large amounts of information </a:t>
            </a:r>
          </a:p>
          <a:p>
            <a:pPr lvl="1"/>
            <a:r>
              <a:rPr lang="en-US" sz="2800" dirty="0"/>
              <a:t>Enable access of multiple processes </a:t>
            </a:r>
          </a:p>
          <a:p>
            <a:endParaRPr lang="en-US" sz="2400" dirty="0" smtClean="0"/>
          </a:p>
          <a:p>
            <a:r>
              <a:rPr lang="en-US" sz="2400" b="1" dirty="0" smtClean="0"/>
              <a:t>As Data grows:</a:t>
            </a:r>
            <a:endParaRPr lang="en-US" sz="2400" b="1" dirty="0"/>
          </a:p>
          <a:p>
            <a:pPr lvl="1"/>
            <a:r>
              <a:rPr lang="en-US" sz="2800" dirty="0" smtClean="0"/>
              <a:t>Buy </a:t>
            </a:r>
            <a:r>
              <a:rPr lang="en-US" sz="2800" dirty="0"/>
              <a:t>a bigger disk? </a:t>
            </a:r>
          </a:p>
          <a:p>
            <a:pPr lvl="1"/>
            <a:r>
              <a:rPr lang="en-US" sz="2800" dirty="0"/>
              <a:t>Copy data to an external hard drive? </a:t>
            </a:r>
          </a:p>
          <a:p>
            <a:endParaRPr lang="en-US" sz="2400" dirty="0"/>
          </a:p>
        </p:txBody>
      </p:sp>
      <p:sp>
        <p:nvSpPr>
          <p:cNvPr id="6" name="Slide Number Placeholder 5"/>
          <p:cNvSpPr>
            <a:spLocks noGrp="1"/>
          </p:cNvSpPr>
          <p:nvPr>
            <p:ph type="sldNum" sz="quarter" idx="12"/>
          </p:nvPr>
        </p:nvSpPr>
        <p:spPr/>
        <p:txBody>
          <a:bodyPr/>
          <a:lstStyle/>
          <a:p>
            <a:fld id="{160D7AFB-DD53-4D4F-9404-D2F4B696591E}" type="slidenum">
              <a:rPr lang="en-US" smtClean="0"/>
              <a:t>16</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237" y="3118303"/>
            <a:ext cx="4811225" cy="2852829"/>
          </a:xfrm>
          <a:prstGeom prst="rect">
            <a:avLst/>
          </a:prstGeom>
        </p:spPr>
      </p:pic>
    </p:spTree>
    <p:extLst>
      <p:ext uri="{BB962C8B-B14F-4D97-AF65-F5344CB8AC3E}">
        <p14:creationId xmlns:p14="http://schemas.microsoft.com/office/powerpoint/2010/main" val="12740778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 Cluster File Systems</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sz="3200" b="1" dirty="0" smtClean="0"/>
              <a:t> Data partitioning</a:t>
            </a:r>
          </a:p>
          <a:p>
            <a:pPr>
              <a:buFont typeface="Wingdings" charset="2"/>
              <a:buChar char="Ø"/>
            </a:pPr>
            <a:r>
              <a:rPr lang="en-US" sz="3200" b="1" dirty="0" smtClean="0"/>
              <a:t> Data replication</a:t>
            </a:r>
          </a:p>
          <a:p>
            <a:pPr>
              <a:buFont typeface="Wingdings" charset="2"/>
              <a:buChar char="Ø"/>
            </a:pPr>
            <a:r>
              <a:rPr lang="en-US" sz="3200" b="1" dirty="0" smtClean="0"/>
              <a:t> Data Scalability</a:t>
            </a:r>
          </a:p>
          <a:p>
            <a:pPr>
              <a:buFont typeface="Wingdings" charset="2"/>
              <a:buChar char="Ø"/>
            </a:pPr>
            <a:r>
              <a:rPr lang="en-US" sz="3200" b="1" dirty="0" smtClean="0"/>
              <a:t> Fault Tolerance</a:t>
            </a:r>
          </a:p>
          <a:p>
            <a:pPr>
              <a:buFont typeface="Wingdings" charset="2"/>
              <a:buChar char="Ø"/>
            </a:pPr>
            <a:r>
              <a:rPr lang="en-US" sz="3200" b="1" dirty="0" smtClean="0"/>
              <a:t> High concurrency</a:t>
            </a:r>
          </a:p>
          <a:p>
            <a:pPr>
              <a:buFont typeface="Wingdings" charset="2"/>
              <a:buChar char="Ø"/>
            </a:pPr>
            <a:endParaRPr lang="en-US" sz="3200" b="1" dirty="0"/>
          </a:p>
        </p:txBody>
      </p:sp>
      <p:sp>
        <p:nvSpPr>
          <p:cNvPr id="6" name="Slide Number Placeholder 5"/>
          <p:cNvSpPr>
            <a:spLocks noGrp="1"/>
          </p:cNvSpPr>
          <p:nvPr>
            <p:ph type="sldNum" sz="quarter" idx="12"/>
          </p:nvPr>
        </p:nvSpPr>
        <p:spPr/>
        <p:txBody>
          <a:bodyPr/>
          <a:lstStyle/>
          <a:p>
            <a:fld id="{160D7AFB-DD53-4D4F-9404-D2F4B696591E}" type="slidenum">
              <a:rPr lang="en-US" smtClean="0"/>
              <a:t>17</a:t>
            </a:fld>
            <a:endParaRPr lang="en-US"/>
          </a:p>
        </p:txBody>
      </p:sp>
    </p:spTree>
    <p:extLst>
      <p:ext uri="{BB962C8B-B14F-4D97-AF65-F5344CB8AC3E}">
        <p14:creationId xmlns:p14="http://schemas.microsoft.com/office/powerpoint/2010/main" val="60851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60D7AFB-DD53-4D4F-9404-D2F4B696591E}" type="slidenum">
              <a:rPr lang="en-US" smtClean="0"/>
              <a:t>18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675" y="2414436"/>
            <a:ext cx="7560408" cy="364678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518" y="1454926"/>
            <a:ext cx="5384800" cy="749300"/>
          </a:xfrm>
          <a:prstGeom prst="rect">
            <a:avLst/>
          </a:prstGeom>
        </p:spPr>
      </p:pic>
      <p:sp>
        <p:nvSpPr>
          <p:cNvPr id="9" name="TextBox 8"/>
          <p:cNvSpPr txBox="1"/>
          <p:nvPr/>
        </p:nvSpPr>
        <p:spPr>
          <a:xfrm>
            <a:off x="4932122" y="978891"/>
            <a:ext cx="1074910" cy="584775"/>
          </a:xfrm>
          <a:prstGeom prst="rect">
            <a:avLst/>
          </a:prstGeom>
          <a:noFill/>
        </p:spPr>
        <p:txBody>
          <a:bodyPr wrap="none" rtlCol="0">
            <a:spAutoFit/>
          </a:bodyPr>
          <a:lstStyle/>
          <a:p>
            <a:r>
              <a:rPr lang="en-US" sz="3200" b="1" dirty="0" smtClean="0"/>
              <a:t>Data </a:t>
            </a:r>
            <a:endParaRPr lang="en-US" sz="3200" b="1" dirty="0"/>
          </a:p>
        </p:txBody>
      </p:sp>
      <p:sp>
        <p:nvSpPr>
          <p:cNvPr id="10" name="Title 8"/>
          <p:cNvSpPr>
            <a:spLocks noGrp="1"/>
          </p:cNvSpPr>
          <p:nvPr>
            <p:ph type="title"/>
          </p:nvPr>
        </p:nvSpPr>
        <p:spPr>
          <a:xfrm>
            <a:off x="180975" y="134204"/>
            <a:ext cx="11820525" cy="799246"/>
          </a:xfrm>
        </p:spPr>
        <p:txBody>
          <a:bodyPr>
            <a:normAutofit/>
          </a:bodyPr>
          <a:lstStyle/>
          <a:p>
            <a:r>
              <a:rPr lang="en-US" dirty="0" smtClean="0"/>
              <a:t>Data Partitioning and Parallelism </a:t>
            </a:r>
            <a:endParaRPr lang="en-US" dirty="0"/>
          </a:p>
        </p:txBody>
      </p:sp>
    </p:spTree>
    <p:extLst>
      <p:ext uri="{BB962C8B-B14F-4D97-AF65-F5344CB8AC3E}">
        <p14:creationId xmlns:p14="http://schemas.microsoft.com/office/powerpoint/2010/main" val="299355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60D7AFB-DD53-4D4F-9404-D2F4B696591E}" type="slidenum">
              <a:rPr lang="en-US" smtClean="0"/>
              <a:t>19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449" y="1584960"/>
            <a:ext cx="5372100" cy="762000"/>
          </a:xfrm>
          <a:prstGeom prst="rect">
            <a:avLst/>
          </a:prstGeom>
        </p:spPr>
      </p:pic>
      <p:sp>
        <p:nvSpPr>
          <p:cNvPr id="9" name="Title 8"/>
          <p:cNvSpPr>
            <a:spLocks noGrp="1"/>
          </p:cNvSpPr>
          <p:nvPr>
            <p:ph type="title"/>
          </p:nvPr>
        </p:nvSpPr>
        <p:spPr/>
        <p:txBody>
          <a:bodyPr/>
          <a:lstStyle/>
          <a:p>
            <a:r>
              <a:rPr lang="en-US" dirty="0" smtClean="0"/>
              <a:t>Data Scaling</a:t>
            </a:r>
            <a:endParaRPr lang="en-US" dirty="0"/>
          </a:p>
        </p:txBody>
      </p:sp>
      <p:sp>
        <p:nvSpPr>
          <p:cNvPr id="10" name="TextBox 9"/>
          <p:cNvSpPr txBox="1"/>
          <p:nvPr/>
        </p:nvSpPr>
        <p:spPr>
          <a:xfrm>
            <a:off x="4932122" y="978891"/>
            <a:ext cx="1074910" cy="584775"/>
          </a:xfrm>
          <a:prstGeom prst="rect">
            <a:avLst/>
          </a:prstGeom>
          <a:noFill/>
        </p:spPr>
        <p:txBody>
          <a:bodyPr wrap="none" rtlCol="0">
            <a:spAutoFit/>
          </a:bodyPr>
          <a:lstStyle/>
          <a:p>
            <a:r>
              <a:rPr lang="en-US" sz="3200" b="1" smtClean="0"/>
              <a:t>Data </a:t>
            </a:r>
            <a:endParaRPr lang="en-US" sz="3200" b="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716" y="2340118"/>
            <a:ext cx="7943557" cy="3827425"/>
          </a:xfrm>
          <a:prstGeom prst="rect">
            <a:avLst/>
          </a:prstGeom>
        </p:spPr>
      </p:pic>
    </p:spTree>
    <p:extLst>
      <p:ext uri="{BB962C8B-B14F-4D97-AF65-F5344CB8AC3E}">
        <p14:creationId xmlns:p14="http://schemas.microsoft.com/office/powerpoint/2010/main" val="20930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pPr>
              <a:spcBef>
                <a:spcPts val="1800"/>
              </a:spcBef>
              <a:buFont typeface="Courier New" charset="0"/>
              <a:buChar char="o"/>
            </a:pPr>
            <a:r>
              <a:rPr lang="en-US" sz="2400" b="1" dirty="0" smtClean="0"/>
              <a:t> Logistics</a:t>
            </a:r>
          </a:p>
          <a:p>
            <a:pPr>
              <a:spcBef>
                <a:spcPts val="1800"/>
              </a:spcBef>
              <a:buFont typeface="Courier New" charset="0"/>
              <a:buChar char="o"/>
            </a:pPr>
            <a:r>
              <a:rPr lang="en-US" sz="2400" b="1" dirty="0"/>
              <a:t> </a:t>
            </a:r>
            <a:r>
              <a:rPr lang="en-US" sz="2400" b="1" dirty="0" smtClean="0"/>
              <a:t>Summary and Review Previous Sections </a:t>
            </a:r>
          </a:p>
          <a:p>
            <a:pPr>
              <a:spcBef>
                <a:spcPts val="1800"/>
              </a:spcBef>
              <a:buFont typeface="Courier New" charset="0"/>
              <a:buChar char="o"/>
            </a:pPr>
            <a:r>
              <a:rPr lang="en-US" sz="2400" b="1" dirty="0"/>
              <a:t> </a:t>
            </a:r>
            <a:r>
              <a:rPr lang="en-US" sz="2400" b="1" dirty="0" smtClean="0"/>
              <a:t>Distributed File Systems</a:t>
            </a:r>
            <a:endParaRPr lang="en-US" sz="2400" b="1" dirty="0"/>
          </a:p>
          <a:p>
            <a:pPr>
              <a:spcBef>
                <a:spcPts val="1800"/>
              </a:spcBef>
              <a:buFont typeface="Courier New" charset="0"/>
              <a:buChar char="o"/>
            </a:pPr>
            <a:r>
              <a:rPr lang="en-US" sz="2400" b="1" dirty="0" smtClean="0"/>
              <a:t> Programing Model for Big Data</a:t>
            </a:r>
          </a:p>
          <a:p>
            <a:pPr>
              <a:spcBef>
                <a:spcPts val="1800"/>
              </a:spcBef>
              <a:buFont typeface="Courier New" charset="0"/>
              <a:buChar char="o"/>
            </a:pPr>
            <a:r>
              <a:rPr lang="en-US" sz="2400" b="1" dirty="0" smtClean="0"/>
              <a:t> Hadoop </a:t>
            </a:r>
          </a:p>
          <a:p>
            <a:pPr>
              <a:spcBef>
                <a:spcPts val="1800"/>
              </a:spcBef>
              <a:buFont typeface="Courier New" charset="0"/>
              <a:buChar char="o"/>
            </a:pPr>
            <a:r>
              <a:rPr lang="en-US" sz="2400" b="1" dirty="0"/>
              <a:t> </a:t>
            </a:r>
            <a:r>
              <a:rPr lang="en-US" sz="2400" b="1" dirty="0" smtClean="0"/>
              <a:t>Installation </a:t>
            </a:r>
          </a:p>
          <a:p>
            <a:pPr>
              <a:spcBef>
                <a:spcPts val="1800"/>
              </a:spcBef>
              <a:buFont typeface="Courier New" charset="0"/>
              <a:buChar char="o"/>
            </a:pPr>
            <a:r>
              <a:rPr lang="en-US" sz="2400" b="1" dirty="0" smtClean="0"/>
              <a:t> Running your 1</a:t>
            </a:r>
            <a:r>
              <a:rPr lang="en-US" sz="2400" b="1" baseline="30000" dirty="0" smtClean="0"/>
              <a:t>st</a:t>
            </a:r>
            <a:r>
              <a:rPr lang="en-US" sz="2400" b="1" dirty="0" smtClean="0"/>
              <a:t> Program</a:t>
            </a:r>
          </a:p>
          <a:p>
            <a:pPr>
              <a:spcBef>
                <a:spcPts val="1800"/>
              </a:spcBef>
              <a:buFont typeface="Courier New" charset="0"/>
              <a:buChar char="o"/>
            </a:pPr>
            <a:endParaRPr lang="en-US" sz="2400" b="1" dirty="0"/>
          </a:p>
          <a:p>
            <a:pPr>
              <a:spcBef>
                <a:spcPts val="1800"/>
              </a:spcBef>
            </a:pPr>
            <a:endParaRPr lang="en-US" sz="2400" dirty="0" smtClean="0"/>
          </a:p>
        </p:txBody>
      </p:sp>
      <p:sp>
        <p:nvSpPr>
          <p:cNvPr id="6" name="Slide Number Placeholder 5"/>
          <p:cNvSpPr>
            <a:spLocks noGrp="1"/>
          </p:cNvSpPr>
          <p:nvPr>
            <p:ph type="sldNum" sz="quarter" idx="12"/>
          </p:nvPr>
        </p:nvSpPr>
        <p:spPr/>
        <p:txBody>
          <a:bodyPr/>
          <a:lstStyle/>
          <a:p>
            <a:fld id="{160D7AFB-DD53-4D4F-9404-D2F4B696591E}" type="slidenum">
              <a:rPr lang="en-US" smtClean="0"/>
              <a:t>2</a:t>
            </a:fld>
            <a:endParaRPr lang="en-US"/>
          </a:p>
        </p:txBody>
      </p:sp>
    </p:spTree>
    <p:extLst>
      <p:ext uri="{BB962C8B-B14F-4D97-AF65-F5344CB8AC3E}">
        <p14:creationId xmlns:p14="http://schemas.microsoft.com/office/powerpoint/2010/main" val="28001348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60D7AFB-DD53-4D4F-9404-D2F4B696591E}" type="slidenum">
              <a:rPr lang="en-US" smtClean="0"/>
              <a:t>20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589" y="2680361"/>
            <a:ext cx="6722208" cy="324877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449" y="1584960"/>
            <a:ext cx="5372100" cy="762000"/>
          </a:xfrm>
          <a:prstGeom prst="rect">
            <a:avLst/>
          </a:prstGeom>
        </p:spPr>
      </p:pic>
      <p:sp>
        <p:nvSpPr>
          <p:cNvPr id="9" name="Title 8"/>
          <p:cNvSpPr>
            <a:spLocks noGrp="1"/>
          </p:cNvSpPr>
          <p:nvPr>
            <p:ph type="title"/>
          </p:nvPr>
        </p:nvSpPr>
        <p:spPr/>
        <p:txBody>
          <a:bodyPr/>
          <a:lstStyle/>
          <a:p>
            <a:r>
              <a:rPr lang="en-US" dirty="0" smtClean="0"/>
              <a:t>Fault Tolerance </a:t>
            </a:r>
            <a:r>
              <a:rPr lang="mr-IN" dirty="0" smtClean="0"/>
              <a:t>–</a:t>
            </a:r>
            <a:r>
              <a:rPr lang="en-US" dirty="0" smtClean="0"/>
              <a:t> Data Replication</a:t>
            </a:r>
            <a:endParaRPr lang="en-US" dirty="0"/>
          </a:p>
        </p:txBody>
      </p:sp>
      <p:sp>
        <p:nvSpPr>
          <p:cNvPr id="10" name="TextBox 9"/>
          <p:cNvSpPr txBox="1"/>
          <p:nvPr/>
        </p:nvSpPr>
        <p:spPr>
          <a:xfrm>
            <a:off x="4932122" y="978891"/>
            <a:ext cx="1074910" cy="584775"/>
          </a:xfrm>
          <a:prstGeom prst="rect">
            <a:avLst/>
          </a:prstGeom>
          <a:noFill/>
        </p:spPr>
        <p:txBody>
          <a:bodyPr wrap="none" rtlCol="0">
            <a:spAutoFit/>
          </a:bodyPr>
          <a:lstStyle/>
          <a:p>
            <a:r>
              <a:rPr lang="en-US" sz="3200" b="1" smtClean="0"/>
              <a:t>Data </a:t>
            </a:r>
            <a:endParaRPr lang="en-US" sz="3200" b="1"/>
          </a:p>
        </p:txBody>
      </p:sp>
      <p:sp>
        <p:nvSpPr>
          <p:cNvPr id="2" name="Rectangle 1"/>
          <p:cNvSpPr/>
          <p:nvPr/>
        </p:nvSpPr>
        <p:spPr>
          <a:xfrm rot="1447273">
            <a:off x="3725148" y="3097403"/>
            <a:ext cx="218497" cy="251532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20401642" flipH="1">
            <a:off x="3701156" y="3148357"/>
            <a:ext cx="223308" cy="25129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886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60D7AFB-DD53-4D4F-9404-D2F4B696591E}" type="slidenum">
              <a:rPr lang="en-US" smtClean="0"/>
              <a:t>21</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589" y="2680361"/>
            <a:ext cx="6722208" cy="324877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449" y="1584960"/>
            <a:ext cx="5372100" cy="762000"/>
          </a:xfrm>
          <a:prstGeom prst="rect">
            <a:avLst/>
          </a:prstGeom>
        </p:spPr>
      </p:pic>
      <p:sp>
        <p:nvSpPr>
          <p:cNvPr id="9" name="Title 8"/>
          <p:cNvSpPr>
            <a:spLocks noGrp="1"/>
          </p:cNvSpPr>
          <p:nvPr>
            <p:ph type="title"/>
          </p:nvPr>
        </p:nvSpPr>
        <p:spPr/>
        <p:txBody>
          <a:bodyPr/>
          <a:lstStyle/>
          <a:p>
            <a:r>
              <a:rPr lang="en-US" dirty="0"/>
              <a:t>High </a:t>
            </a:r>
            <a:r>
              <a:rPr lang="en-US" dirty="0" smtClean="0"/>
              <a:t>Concurrency</a:t>
            </a:r>
            <a:endParaRPr lang="en-US" dirty="0"/>
          </a:p>
        </p:txBody>
      </p:sp>
      <p:sp>
        <p:nvSpPr>
          <p:cNvPr id="10" name="TextBox 9"/>
          <p:cNvSpPr txBox="1"/>
          <p:nvPr/>
        </p:nvSpPr>
        <p:spPr>
          <a:xfrm>
            <a:off x="4932122" y="978891"/>
            <a:ext cx="1074910" cy="584775"/>
          </a:xfrm>
          <a:prstGeom prst="rect">
            <a:avLst/>
          </a:prstGeom>
          <a:noFill/>
        </p:spPr>
        <p:txBody>
          <a:bodyPr wrap="none" rtlCol="0">
            <a:spAutoFit/>
          </a:bodyPr>
          <a:lstStyle/>
          <a:p>
            <a:r>
              <a:rPr lang="en-US" sz="3200" b="1" smtClean="0"/>
              <a:t>Data </a:t>
            </a:r>
            <a:endParaRPr lang="en-US" sz="3200" b="1"/>
          </a:p>
        </p:txBody>
      </p:sp>
      <p:sp>
        <p:nvSpPr>
          <p:cNvPr id="2" name="TextBox 1"/>
          <p:cNvSpPr txBox="1"/>
          <p:nvPr/>
        </p:nvSpPr>
        <p:spPr>
          <a:xfrm>
            <a:off x="9591001" y="3051741"/>
            <a:ext cx="1809021" cy="461665"/>
          </a:xfrm>
          <a:prstGeom prst="rect">
            <a:avLst/>
          </a:prstGeom>
          <a:noFill/>
        </p:spPr>
        <p:txBody>
          <a:bodyPr wrap="none" rtlCol="0">
            <a:spAutoFit/>
          </a:bodyPr>
          <a:lstStyle/>
          <a:p>
            <a:r>
              <a:rPr lang="en-US" sz="2400" b="1" dirty="0" smtClean="0">
                <a:solidFill>
                  <a:srgbClr val="00B050"/>
                </a:solidFill>
              </a:rPr>
              <a:t>Read Block 5</a:t>
            </a:r>
            <a:endParaRPr lang="en-US" sz="2400" b="1" dirty="0">
              <a:solidFill>
                <a:srgbClr val="00B050"/>
              </a:solidFill>
            </a:endParaRPr>
          </a:p>
        </p:txBody>
      </p:sp>
      <p:sp>
        <p:nvSpPr>
          <p:cNvPr id="11" name="TextBox 10"/>
          <p:cNvSpPr txBox="1"/>
          <p:nvPr/>
        </p:nvSpPr>
        <p:spPr>
          <a:xfrm>
            <a:off x="9601870" y="5015701"/>
            <a:ext cx="1809021" cy="461665"/>
          </a:xfrm>
          <a:prstGeom prst="rect">
            <a:avLst/>
          </a:prstGeom>
          <a:noFill/>
        </p:spPr>
        <p:txBody>
          <a:bodyPr wrap="none" rtlCol="0">
            <a:spAutoFit/>
          </a:bodyPr>
          <a:lstStyle/>
          <a:p>
            <a:r>
              <a:rPr lang="en-US" sz="2400" b="1" dirty="0" smtClean="0">
                <a:solidFill>
                  <a:srgbClr val="00B050"/>
                </a:solidFill>
              </a:rPr>
              <a:t>Read Block 3</a:t>
            </a:r>
            <a:endParaRPr lang="en-US" sz="2400" b="1" dirty="0">
              <a:solidFill>
                <a:srgbClr val="00B050"/>
              </a:solidFill>
            </a:endParaRPr>
          </a:p>
        </p:txBody>
      </p:sp>
      <p:sp>
        <p:nvSpPr>
          <p:cNvPr id="12" name="TextBox 11"/>
          <p:cNvSpPr txBox="1"/>
          <p:nvPr/>
        </p:nvSpPr>
        <p:spPr>
          <a:xfrm>
            <a:off x="9358898" y="3575548"/>
            <a:ext cx="1809021" cy="461665"/>
          </a:xfrm>
          <a:prstGeom prst="rect">
            <a:avLst/>
          </a:prstGeom>
          <a:noFill/>
        </p:spPr>
        <p:txBody>
          <a:bodyPr wrap="none" rtlCol="0">
            <a:spAutoFit/>
          </a:bodyPr>
          <a:lstStyle/>
          <a:p>
            <a:r>
              <a:rPr lang="en-US" sz="2400" b="1" dirty="0" smtClean="0">
                <a:solidFill>
                  <a:srgbClr val="00B050"/>
                </a:solidFill>
              </a:rPr>
              <a:t>Read Block 2</a:t>
            </a:r>
            <a:endParaRPr lang="en-US" sz="2400" b="1" dirty="0">
              <a:solidFill>
                <a:srgbClr val="00B050"/>
              </a:solidFill>
            </a:endParaRPr>
          </a:p>
        </p:txBody>
      </p:sp>
      <p:sp>
        <p:nvSpPr>
          <p:cNvPr id="13" name="Left Arrow 12"/>
          <p:cNvSpPr/>
          <p:nvPr/>
        </p:nvSpPr>
        <p:spPr>
          <a:xfrm>
            <a:off x="8612593" y="3178783"/>
            <a:ext cx="978408" cy="3094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Arrow 13"/>
          <p:cNvSpPr/>
          <p:nvPr/>
        </p:nvSpPr>
        <p:spPr>
          <a:xfrm>
            <a:off x="7438761" y="5132698"/>
            <a:ext cx="2152239" cy="2974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a:off x="7438761" y="3671780"/>
            <a:ext cx="1850572" cy="3237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52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Stack or Layer </a:t>
            </a:r>
            <a:r>
              <a:rPr lang="en-US" dirty="0" smtClean="0"/>
              <a:t>Software Diagram</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22</a:t>
            </a:fld>
            <a:endParaRPr lang="en-US"/>
          </a:p>
        </p:txBody>
      </p:sp>
      <p:cxnSp>
        <p:nvCxnSpPr>
          <p:cNvPr id="8" name="Straight Connector 7"/>
          <p:cNvCxnSpPr/>
          <p:nvPr/>
        </p:nvCxnSpPr>
        <p:spPr>
          <a:xfrm flipV="1">
            <a:off x="1786597" y="2489982"/>
            <a:ext cx="5697415" cy="1"/>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786596" y="3696617"/>
            <a:ext cx="5697415" cy="1"/>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786595" y="4892134"/>
            <a:ext cx="5697415" cy="1"/>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2567101" y="1477346"/>
            <a:ext cx="1343717" cy="834500"/>
          </a:xfrm>
          <a:prstGeom prst="round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D</a:t>
            </a:r>
            <a:endParaRPr lang="en-US" sz="3200" b="1" dirty="0">
              <a:solidFill>
                <a:schemeClr val="bg1"/>
              </a:solidFill>
            </a:endParaRPr>
          </a:p>
        </p:txBody>
      </p:sp>
      <p:sp>
        <p:nvSpPr>
          <p:cNvPr id="14" name="Rounded Rectangle 13"/>
          <p:cNvSpPr/>
          <p:nvPr/>
        </p:nvSpPr>
        <p:spPr>
          <a:xfrm>
            <a:off x="2567100" y="2683980"/>
            <a:ext cx="1343717" cy="834500"/>
          </a:xfrm>
          <a:prstGeom prst="round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B</a:t>
            </a:r>
            <a:endParaRPr lang="en-US" sz="3200" b="1" dirty="0">
              <a:solidFill>
                <a:schemeClr val="bg1"/>
              </a:solidFill>
            </a:endParaRPr>
          </a:p>
        </p:txBody>
      </p:sp>
      <p:sp>
        <p:nvSpPr>
          <p:cNvPr id="15" name="Rounded Rectangle 14"/>
          <p:cNvSpPr/>
          <p:nvPr/>
        </p:nvSpPr>
        <p:spPr>
          <a:xfrm>
            <a:off x="4506097" y="2683980"/>
            <a:ext cx="1343717" cy="834500"/>
          </a:xfrm>
          <a:prstGeom prst="round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C</a:t>
            </a:r>
            <a:endParaRPr lang="en-US" sz="3200" b="1" dirty="0">
              <a:solidFill>
                <a:schemeClr val="bg1"/>
              </a:solidFill>
            </a:endParaRPr>
          </a:p>
        </p:txBody>
      </p:sp>
      <p:sp>
        <p:nvSpPr>
          <p:cNvPr id="16" name="Rounded Rectangle 15"/>
          <p:cNvSpPr/>
          <p:nvPr/>
        </p:nvSpPr>
        <p:spPr>
          <a:xfrm>
            <a:off x="2567100" y="3890614"/>
            <a:ext cx="3383534" cy="834500"/>
          </a:xfrm>
          <a:prstGeom prst="round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A</a:t>
            </a:r>
            <a:endParaRPr lang="en-US" sz="3200" b="1" dirty="0">
              <a:solidFill>
                <a:schemeClr val="bg1"/>
              </a:solidFill>
            </a:endParaRPr>
          </a:p>
        </p:txBody>
      </p:sp>
      <p:cxnSp>
        <p:nvCxnSpPr>
          <p:cNvPr id="18" name="Straight Arrow Connector 17"/>
          <p:cNvCxnSpPr/>
          <p:nvPr/>
        </p:nvCxnSpPr>
        <p:spPr>
          <a:xfrm flipH="1">
            <a:off x="3238958" y="2187843"/>
            <a:ext cx="1" cy="601962"/>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238958" y="3444553"/>
            <a:ext cx="1" cy="601962"/>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66653" y="3441366"/>
            <a:ext cx="1" cy="601962"/>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50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Hadoop </a:t>
            </a:r>
            <a:r>
              <a:rPr lang="en-US" dirty="0" smtClean="0"/>
              <a:t>Ecosystem </a:t>
            </a:r>
            <a:r>
              <a:rPr lang="mr-IN" dirty="0" smtClean="0"/>
              <a:t>–</a:t>
            </a:r>
            <a:r>
              <a:rPr lang="en-US" dirty="0" smtClean="0"/>
              <a:t> Open Source</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23</a:t>
            </a:fld>
            <a:endParaRPr lang="en-US"/>
          </a:p>
        </p:txBody>
      </p:sp>
      <p:pic>
        <p:nvPicPr>
          <p:cNvPr id="7" name="Picture 6"/>
          <p:cNvPicPr>
            <a:picLocks noChangeAspect="1"/>
          </p:cNvPicPr>
          <p:nvPr/>
        </p:nvPicPr>
        <p:blipFill>
          <a:blip r:embed="rId2"/>
          <a:stretch>
            <a:fillRect/>
          </a:stretch>
        </p:blipFill>
        <p:spPr>
          <a:xfrm>
            <a:off x="1308221" y="1391767"/>
            <a:ext cx="9566031" cy="3677084"/>
          </a:xfrm>
          <a:prstGeom prst="rect">
            <a:avLst/>
          </a:prstGeom>
        </p:spPr>
      </p:pic>
      <p:grpSp>
        <p:nvGrpSpPr>
          <p:cNvPr id="5" name="Group 4"/>
          <p:cNvGrpSpPr/>
          <p:nvPr/>
        </p:nvGrpSpPr>
        <p:grpSpPr>
          <a:xfrm>
            <a:off x="1683042" y="5296918"/>
            <a:ext cx="1481489" cy="924050"/>
            <a:chOff x="1170581" y="1004800"/>
            <a:chExt cx="1661619" cy="1997831"/>
          </a:xfrm>
        </p:grpSpPr>
        <p:grpSp>
          <p:nvGrpSpPr>
            <p:cNvPr id="8" name="Group 7"/>
            <p:cNvGrpSpPr/>
            <p:nvPr/>
          </p:nvGrpSpPr>
          <p:grpSpPr>
            <a:xfrm>
              <a:off x="1191967" y="1004800"/>
              <a:ext cx="923917" cy="1001721"/>
              <a:chOff x="4137746" y="1395404"/>
              <a:chExt cx="923917" cy="1001721"/>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746" y="1395404"/>
                <a:ext cx="923917" cy="1001721"/>
              </a:xfrm>
              <a:prstGeom prst="rect">
                <a:avLst/>
              </a:prstGeom>
            </p:spPr>
          </p:pic>
          <p:sp>
            <p:nvSpPr>
              <p:cNvPr id="14" name="Rounded Rectangle 13"/>
              <p:cNvSpPr/>
              <p:nvPr/>
            </p:nvSpPr>
            <p:spPr>
              <a:xfrm>
                <a:off x="4278424" y="1825924"/>
                <a:ext cx="675324" cy="407961"/>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nvGrpSpPr>
            <p:cNvPr id="9" name="Group 8"/>
            <p:cNvGrpSpPr/>
            <p:nvPr/>
          </p:nvGrpSpPr>
          <p:grpSpPr>
            <a:xfrm>
              <a:off x="1170581" y="2000910"/>
              <a:ext cx="923917" cy="1001721"/>
              <a:chOff x="3269953" y="2034118"/>
              <a:chExt cx="923917" cy="100172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2" name="Rounded Rectangle 11"/>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pic>
          <p:nvPicPr>
            <p:cNvPr id="10" name="Picture 9"/>
            <p:cNvPicPr>
              <a:picLocks noChangeAspect="1"/>
            </p:cNvPicPr>
            <p:nvPr/>
          </p:nvPicPr>
          <p:blipFill>
            <a:blip r:embed="rId4"/>
            <a:stretch>
              <a:fillRect/>
            </a:stretch>
          </p:blipFill>
          <p:spPr>
            <a:xfrm>
              <a:off x="2075506" y="1028041"/>
              <a:ext cx="756694" cy="1945738"/>
            </a:xfrm>
            <a:prstGeom prst="rect">
              <a:avLst/>
            </a:prstGeom>
          </p:spPr>
        </p:pic>
      </p:grpSp>
      <p:grpSp>
        <p:nvGrpSpPr>
          <p:cNvPr id="15" name="Group 14"/>
          <p:cNvGrpSpPr/>
          <p:nvPr/>
        </p:nvGrpSpPr>
        <p:grpSpPr>
          <a:xfrm>
            <a:off x="3571843" y="5295620"/>
            <a:ext cx="1439281" cy="924050"/>
            <a:chOff x="1170581" y="1004800"/>
            <a:chExt cx="1614278" cy="1997831"/>
          </a:xfrm>
        </p:grpSpPr>
        <p:pic>
          <p:nvPicPr>
            <p:cNvPr id="18" name="Picture 17"/>
            <p:cNvPicPr>
              <a:picLocks noChangeAspect="1"/>
            </p:cNvPicPr>
            <p:nvPr/>
          </p:nvPicPr>
          <p:blipFill>
            <a:blip r:embed="rId4"/>
            <a:stretch>
              <a:fillRect/>
            </a:stretch>
          </p:blipFill>
          <p:spPr>
            <a:xfrm>
              <a:off x="2028165" y="1028042"/>
              <a:ext cx="756694" cy="1945739"/>
            </a:xfrm>
            <a:prstGeom prst="rect">
              <a:avLst/>
            </a:prstGeom>
          </p:spPr>
        </p:pic>
        <p:grpSp>
          <p:nvGrpSpPr>
            <p:cNvPr id="16" name="Group 15"/>
            <p:cNvGrpSpPr/>
            <p:nvPr/>
          </p:nvGrpSpPr>
          <p:grpSpPr>
            <a:xfrm>
              <a:off x="1191967" y="1004800"/>
              <a:ext cx="923917" cy="1001721"/>
              <a:chOff x="4137746" y="1395404"/>
              <a:chExt cx="923917" cy="1001721"/>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746" y="1395404"/>
                <a:ext cx="923917" cy="1001721"/>
              </a:xfrm>
              <a:prstGeom prst="rect">
                <a:avLst/>
              </a:prstGeom>
            </p:spPr>
          </p:pic>
          <p:sp>
            <p:nvSpPr>
              <p:cNvPr id="22" name="Rounded Rectangle 21"/>
              <p:cNvSpPr/>
              <p:nvPr/>
            </p:nvSpPr>
            <p:spPr>
              <a:xfrm>
                <a:off x="4278424" y="1825924"/>
                <a:ext cx="675324" cy="407961"/>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nvGrpSpPr>
            <p:cNvPr id="17" name="Group 16"/>
            <p:cNvGrpSpPr/>
            <p:nvPr/>
          </p:nvGrpSpPr>
          <p:grpSpPr>
            <a:xfrm>
              <a:off x="1170581" y="2000910"/>
              <a:ext cx="923917" cy="1001721"/>
              <a:chOff x="3269953" y="2034118"/>
              <a:chExt cx="923917" cy="1001721"/>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20" name="Rounded Rectangle 19"/>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grpSp>
        <p:nvGrpSpPr>
          <p:cNvPr id="23" name="Group 22"/>
          <p:cNvGrpSpPr/>
          <p:nvPr/>
        </p:nvGrpSpPr>
        <p:grpSpPr>
          <a:xfrm>
            <a:off x="5324038" y="5305867"/>
            <a:ext cx="1481489" cy="924050"/>
            <a:chOff x="1170581" y="1004800"/>
            <a:chExt cx="1661619" cy="1997831"/>
          </a:xfrm>
        </p:grpSpPr>
        <p:grpSp>
          <p:nvGrpSpPr>
            <p:cNvPr id="24" name="Group 23"/>
            <p:cNvGrpSpPr/>
            <p:nvPr/>
          </p:nvGrpSpPr>
          <p:grpSpPr>
            <a:xfrm>
              <a:off x="1191967" y="1004800"/>
              <a:ext cx="923917" cy="1001721"/>
              <a:chOff x="4137746" y="1395404"/>
              <a:chExt cx="923917" cy="1001721"/>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746" y="1395404"/>
                <a:ext cx="923917" cy="1001721"/>
              </a:xfrm>
              <a:prstGeom prst="rect">
                <a:avLst/>
              </a:prstGeom>
            </p:spPr>
          </p:pic>
          <p:sp>
            <p:nvSpPr>
              <p:cNvPr id="30" name="Rounded Rectangle 29"/>
              <p:cNvSpPr/>
              <p:nvPr/>
            </p:nvSpPr>
            <p:spPr>
              <a:xfrm>
                <a:off x="4278424" y="1825924"/>
                <a:ext cx="675324" cy="407961"/>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nvGrpSpPr>
            <p:cNvPr id="25" name="Group 24"/>
            <p:cNvGrpSpPr/>
            <p:nvPr/>
          </p:nvGrpSpPr>
          <p:grpSpPr>
            <a:xfrm>
              <a:off x="1170581" y="2000910"/>
              <a:ext cx="923917" cy="1001721"/>
              <a:chOff x="3269953" y="2034118"/>
              <a:chExt cx="923917" cy="1001721"/>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28" name="Rounded Rectangle 27"/>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pic>
          <p:nvPicPr>
            <p:cNvPr id="26" name="Picture 25"/>
            <p:cNvPicPr>
              <a:picLocks noChangeAspect="1"/>
            </p:cNvPicPr>
            <p:nvPr/>
          </p:nvPicPr>
          <p:blipFill>
            <a:blip r:embed="rId4"/>
            <a:stretch>
              <a:fillRect/>
            </a:stretch>
          </p:blipFill>
          <p:spPr>
            <a:xfrm>
              <a:off x="2075506" y="1028041"/>
              <a:ext cx="756694" cy="1945738"/>
            </a:xfrm>
            <a:prstGeom prst="rect">
              <a:avLst/>
            </a:prstGeom>
          </p:spPr>
        </p:pic>
      </p:grpSp>
      <p:grpSp>
        <p:nvGrpSpPr>
          <p:cNvPr id="31" name="Group 30"/>
          <p:cNvGrpSpPr/>
          <p:nvPr/>
        </p:nvGrpSpPr>
        <p:grpSpPr>
          <a:xfrm>
            <a:off x="9159713" y="5319688"/>
            <a:ext cx="1481489" cy="924050"/>
            <a:chOff x="1170581" y="1004800"/>
            <a:chExt cx="1661619" cy="1997831"/>
          </a:xfrm>
        </p:grpSpPr>
        <p:grpSp>
          <p:nvGrpSpPr>
            <p:cNvPr id="32" name="Group 31"/>
            <p:cNvGrpSpPr/>
            <p:nvPr/>
          </p:nvGrpSpPr>
          <p:grpSpPr>
            <a:xfrm>
              <a:off x="1191967" y="1004800"/>
              <a:ext cx="923917" cy="1001721"/>
              <a:chOff x="4137746" y="1395404"/>
              <a:chExt cx="923917" cy="1001721"/>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746" y="1395404"/>
                <a:ext cx="923917" cy="1001721"/>
              </a:xfrm>
              <a:prstGeom prst="rect">
                <a:avLst/>
              </a:prstGeom>
            </p:spPr>
          </p:pic>
          <p:sp>
            <p:nvSpPr>
              <p:cNvPr id="38" name="Rounded Rectangle 37"/>
              <p:cNvSpPr/>
              <p:nvPr/>
            </p:nvSpPr>
            <p:spPr>
              <a:xfrm>
                <a:off x="4278424" y="1825924"/>
                <a:ext cx="675324" cy="407961"/>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nvGrpSpPr>
            <p:cNvPr id="33" name="Group 32"/>
            <p:cNvGrpSpPr/>
            <p:nvPr/>
          </p:nvGrpSpPr>
          <p:grpSpPr>
            <a:xfrm>
              <a:off x="1170581" y="2000910"/>
              <a:ext cx="923917" cy="1001721"/>
              <a:chOff x="3269953" y="2034118"/>
              <a:chExt cx="923917" cy="1001721"/>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36" name="Rounded Rectangle 35"/>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pic>
          <p:nvPicPr>
            <p:cNvPr id="34" name="Picture 33"/>
            <p:cNvPicPr>
              <a:picLocks noChangeAspect="1"/>
            </p:cNvPicPr>
            <p:nvPr/>
          </p:nvPicPr>
          <p:blipFill>
            <a:blip r:embed="rId4"/>
            <a:stretch>
              <a:fillRect/>
            </a:stretch>
          </p:blipFill>
          <p:spPr>
            <a:xfrm>
              <a:off x="2075506" y="1028041"/>
              <a:ext cx="756694" cy="1945738"/>
            </a:xfrm>
            <a:prstGeom prst="rect">
              <a:avLst/>
            </a:prstGeom>
          </p:spPr>
        </p:pic>
      </p:grpSp>
      <p:cxnSp>
        <p:nvCxnSpPr>
          <p:cNvPr id="4" name="Straight Connector 3"/>
          <p:cNvCxnSpPr/>
          <p:nvPr/>
        </p:nvCxnSpPr>
        <p:spPr>
          <a:xfrm>
            <a:off x="7244862" y="5693687"/>
            <a:ext cx="1340344" cy="0"/>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082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Hadoop Components</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24</a:t>
            </a:fld>
            <a:endParaRPr lang="en-US"/>
          </a:p>
        </p:txBody>
      </p:sp>
      <p:pic>
        <p:nvPicPr>
          <p:cNvPr id="7" name="Picture 6"/>
          <p:cNvPicPr>
            <a:picLocks noChangeAspect="1"/>
          </p:cNvPicPr>
          <p:nvPr/>
        </p:nvPicPr>
        <p:blipFill>
          <a:blip r:embed="rId2"/>
          <a:stretch>
            <a:fillRect/>
          </a:stretch>
        </p:blipFill>
        <p:spPr>
          <a:xfrm>
            <a:off x="1364493" y="2151423"/>
            <a:ext cx="9566031" cy="3677084"/>
          </a:xfrm>
          <a:prstGeom prst="rect">
            <a:avLst/>
          </a:prstGeom>
        </p:spPr>
      </p:pic>
      <p:sp>
        <p:nvSpPr>
          <p:cNvPr id="8" name="Rectangle 7"/>
          <p:cNvSpPr/>
          <p:nvPr/>
        </p:nvSpPr>
        <p:spPr>
          <a:xfrm>
            <a:off x="998806" y="1747074"/>
            <a:ext cx="1125416" cy="4248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82017" y="1718938"/>
            <a:ext cx="8975189" cy="1730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59791" y="3477400"/>
            <a:ext cx="5697416" cy="7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90669" y="4274276"/>
            <a:ext cx="2466537" cy="7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390183" y="5054073"/>
            <a:ext cx="1667024" cy="939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59791" y="3135706"/>
            <a:ext cx="6077245" cy="540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222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Distributed File System</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25</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4" name="Rounded Rectangle 3"/>
          <p:cNvSpPr/>
          <p:nvPr/>
        </p:nvSpPr>
        <p:spPr>
          <a:xfrm>
            <a:off x="2082019" y="4107768"/>
            <a:ext cx="7188590" cy="750070"/>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8302" y="5331655"/>
            <a:ext cx="3066756" cy="954107"/>
          </a:xfrm>
          <a:prstGeom prst="rect">
            <a:avLst/>
          </a:prstGeom>
          <a:noFill/>
        </p:spPr>
        <p:txBody>
          <a:bodyPr wrap="square" rtlCol="0">
            <a:spAutoFit/>
          </a:bodyPr>
          <a:lstStyle/>
          <a:p>
            <a:pPr marL="457200" indent="-457200">
              <a:buFont typeface="Arial" charset="0"/>
              <a:buChar char="•"/>
            </a:pPr>
            <a:r>
              <a:rPr lang="en-US" sz="2800" b="1" dirty="0" smtClean="0">
                <a:solidFill>
                  <a:srgbClr val="C00000"/>
                </a:solidFill>
              </a:rPr>
              <a:t>Scalable Storage</a:t>
            </a:r>
          </a:p>
          <a:p>
            <a:pPr marL="457200" indent="-457200">
              <a:buFont typeface="Arial" charset="0"/>
              <a:buChar char="•"/>
            </a:pPr>
            <a:r>
              <a:rPr lang="en-US" sz="2800" b="1" dirty="0" smtClean="0">
                <a:solidFill>
                  <a:srgbClr val="C00000"/>
                </a:solidFill>
              </a:rPr>
              <a:t>Fault Tolerance</a:t>
            </a:r>
            <a:endParaRPr lang="en-US" sz="2800" b="1" dirty="0">
              <a:solidFill>
                <a:srgbClr val="C00000"/>
              </a:solidFill>
            </a:endParaRPr>
          </a:p>
        </p:txBody>
      </p:sp>
    </p:spTree>
    <p:extLst>
      <p:ext uri="{BB962C8B-B14F-4D97-AF65-F5344CB8AC3E}">
        <p14:creationId xmlns:p14="http://schemas.microsoft.com/office/powerpoint/2010/main" val="15517997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A </a:t>
            </a:r>
            <a:r>
              <a:rPr lang="en-US" dirty="0"/>
              <a:t>Storage System for Big Data </a:t>
            </a:r>
            <a:endParaRPr lang="en-US" dirty="0"/>
          </a:p>
        </p:txBody>
      </p:sp>
      <p:sp>
        <p:nvSpPr>
          <p:cNvPr id="3" name="Content Placeholder 2"/>
          <p:cNvSpPr>
            <a:spLocks noGrp="1"/>
          </p:cNvSpPr>
          <p:nvPr>
            <p:ph idx="1"/>
          </p:nvPr>
        </p:nvSpPr>
        <p:spPr>
          <a:xfrm>
            <a:off x="180976" y="1181100"/>
            <a:ext cx="6346434" cy="5095875"/>
          </a:xfrm>
        </p:spPr>
        <p:txBody>
          <a:bodyPr/>
          <a:lstStyle/>
          <a:p>
            <a:r>
              <a:rPr lang="en-US" dirty="0">
                <a:solidFill>
                  <a:schemeClr val="tx1"/>
                </a:solidFill>
              </a:rPr>
              <a:t>HDFS = foundation for Hadoop </a:t>
            </a:r>
            <a:r>
              <a:rPr lang="en-US" dirty="0" smtClean="0">
                <a:solidFill>
                  <a:schemeClr val="tx1"/>
                </a:solidFill>
              </a:rPr>
              <a:t>ecosystem by providing </a:t>
            </a:r>
            <a:r>
              <a:rPr lang="en-US" b="1" dirty="0" smtClean="0">
                <a:solidFill>
                  <a:schemeClr val="tx1"/>
                </a:solidFill>
              </a:rPr>
              <a:t>Scalability</a:t>
            </a:r>
            <a:r>
              <a:rPr lang="en-US" dirty="0" smtClean="0">
                <a:solidFill>
                  <a:schemeClr val="tx1"/>
                </a:solidFill>
              </a:rPr>
              <a:t> and </a:t>
            </a:r>
            <a:r>
              <a:rPr lang="en-US" b="1" dirty="0" smtClean="0">
                <a:solidFill>
                  <a:schemeClr val="tx1"/>
                </a:solidFill>
              </a:rPr>
              <a:t>Reliability</a:t>
            </a:r>
            <a:endParaRPr lang="en-US" b="1" dirty="0">
              <a:solidFill>
                <a:schemeClr val="tx1"/>
              </a:solidFill>
            </a:endParaRPr>
          </a:p>
          <a:p>
            <a:r>
              <a:rPr lang="en-US" dirty="0" smtClean="0">
                <a:solidFill>
                  <a:schemeClr val="tx1"/>
                </a:solidFill>
              </a:rPr>
              <a:t>Store massively large data sets</a:t>
            </a:r>
            <a:r>
              <a:rPr lang="en-US" dirty="0">
                <a:solidFill>
                  <a:schemeClr val="tx1"/>
                </a:solidFill>
              </a:rPr>
              <a:t> </a:t>
            </a:r>
            <a:r>
              <a:rPr lang="en-US" dirty="0" smtClean="0">
                <a:solidFill>
                  <a:schemeClr val="tx1"/>
                </a:solidFill>
              </a:rPr>
              <a:t>as an example </a:t>
            </a:r>
            <a:r>
              <a:rPr lang="en-US" dirty="0" smtClean="0">
                <a:solidFill>
                  <a:srgbClr val="C00000"/>
                </a:solidFill>
              </a:rPr>
              <a:t>it has been deployed for environment with up to 200 Petabytes 4500 servers and 1 billion files and blocks!</a:t>
            </a:r>
          </a:p>
          <a:p>
            <a:endParaRPr lang="en-US" dirty="0">
              <a:solidFill>
                <a:srgbClr val="C00000"/>
              </a:solidFill>
            </a:endParaRPr>
          </a:p>
          <a:p>
            <a:pPr>
              <a:buFont typeface="Wingdings" charset="2"/>
              <a:buChar char="Ø"/>
            </a:pPr>
            <a:endParaRPr lang="en-US" b="1" dirty="0">
              <a:solidFill>
                <a:srgbClr val="C00000"/>
              </a:solidFill>
              <a:latin typeface="Helvetica" charset="0"/>
            </a:endParaRPr>
          </a:p>
          <a:p>
            <a:pPr>
              <a:buFont typeface="Wingdings" charset="2"/>
              <a:buChar char="Ø"/>
            </a:pPr>
            <a:r>
              <a:rPr lang="en-US" b="1" dirty="0" smtClean="0">
                <a:solidFill>
                  <a:srgbClr val="C00000"/>
                </a:solidFill>
                <a:latin typeface="Helvetica" charset="0"/>
              </a:rPr>
              <a:t> HDFS </a:t>
            </a:r>
            <a:r>
              <a:rPr lang="en-US" b="1" dirty="0">
                <a:solidFill>
                  <a:srgbClr val="C00000"/>
                </a:solidFill>
                <a:latin typeface="Helvetica" charset="0"/>
              </a:rPr>
              <a:t>splits files across nodes for parallel access </a:t>
            </a:r>
          </a:p>
          <a:p>
            <a:pPr>
              <a:buFont typeface="Wingdings" charset="2"/>
              <a:buChar char="Ø"/>
            </a:pPr>
            <a:r>
              <a:rPr lang="en-US" b="1" dirty="0">
                <a:solidFill>
                  <a:srgbClr val="C00000"/>
                </a:solidFill>
                <a:latin typeface="Helvetica" charset="0"/>
              </a:rPr>
              <a:t> Replication </a:t>
            </a:r>
            <a:r>
              <a:rPr lang="en-US" b="1" dirty="0">
                <a:solidFill>
                  <a:srgbClr val="C00000"/>
                </a:solidFill>
                <a:latin typeface="Helvetica" charset="0"/>
              </a:rPr>
              <a:t>for fault tolerance </a:t>
            </a:r>
            <a:endParaRPr lang="en-US" b="1" dirty="0" smtClean="0">
              <a:solidFill>
                <a:srgbClr val="C00000"/>
              </a:solidFill>
              <a:latin typeface="Helvetica" charset="0"/>
            </a:endParaRPr>
          </a:p>
          <a:p>
            <a:pPr>
              <a:buFont typeface="Wingdings" charset="2"/>
              <a:buChar char="Ø"/>
            </a:pPr>
            <a:r>
              <a:rPr lang="en-US" b="1" dirty="0">
                <a:solidFill>
                  <a:srgbClr val="C00000"/>
                </a:solidFill>
                <a:latin typeface="Helvetica" charset="0"/>
              </a:rPr>
              <a:t> </a:t>
            </a:r>
            <a:r>
              <a:rPr lang="en-US" b="1" dirty="0" smtClean="0">
                <a:solidFill>
                  <a:srgbClr val="C00000"/>
                </a:solidFill>
                <a:latin typeface="Helvetica" charset="0"/>
              </a:rPr>
              <a:t>Customized </a:t>
            </a:r>
            <a:r>
              <a:rPr lang="en-US" b="1" dirty="0">
                <a:solidFill>
                  <a:srgbClr val="C00000"/>
                </a:solidFill>
                <a:latin typeface="Helvetica" charset="0"/>
              </a:rPr>
              <a:t>reading to handle variety of file </a:t>
            </a:r>
            <a:r>
              <a:rPr lang="en-US" b="1" dirty="0" smtClean="0">
                <a:solidFill>
                  <a:srgbClr val="C00000"/>
                </a:solidFill>
                <a:latin typeface="Helvetica" charset="0"/>
              </a:rPr>
              <a:t>type such Text, GIS, BIO Data Format</a:t>
            </a:r>
            <a:endParaRPr lang="en-US" dirty="0" smtClean="0">
              <a:solidFill>
                <a:srgbClr val="C00000"/>
              </a:solidFill>
            </a:endParaRPr>
          </a:p>
        </p:txBody>
      </p:sp>
      <p:sp>
        <p:nvSpPr>
          <p:cNvPr id="6" name="Slide Number Placeholder 5"/>
          <p:cNvSpPr>
            <a:spLocks noGrp="1"/>
          </p:cNvSpPr>
          <p:nvPr>
            <p:ph type="sldNum" sz="quarter" idx="12"/>
          </p:nvPr>
        </p:nvSpPr>
        <p:spPr/>
        <p:txBody>
          <a:bodyPr/>
          <a:lstStyle/>
          <a:p>
            <a:fld id="{160D7AFB-DD53-4D4F-9404-D2F4B696591E}" type="slidenum">
              <a:rPr lang="en-US" smtClean="0"/>
              <a:t>26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694" y="2923294"/>
            <a:ext cx="5005949" cy="3077944"/>
          </a:xfrm>
          <a:prstGeom prst="rect">
            <a:avLst/>
          </a:prstGeom>
        </p:spPr>
      </p:pic>
    </p:spTree>
    <p:extLst>
      <p:ext uri="{BB962C8B-B14F-4D97-AF65-F5344CB8AC3E}">
        <p14:creationId xmlns:p14="http://schemas.microsoft.com/office/powerpoint/2010/main" val="694015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976" y="1181100"/>
            <a:ext cx="5584058" cy="5095875"/>
          </a:xfrm>
        </p:spPr>
        <p:txBody>
          <a:bodyPr>
            <a:normAutofit/>
          </a:bodyPr>
          <a:lstStyle/>
          <a:p>
            <a:r>
              <a:rPr lang="en-US" sz="2800" dirty="0"/>
              <a:t>Two key components of HDFS </a:t>
            </a:r>
            <a:endParaRPr lang="en-US" sz="2800" dirty="0"/>
          </a:p>
          <a:p>
            <a:pPr marL="91440" lvl="1" indent="-91440">
              <a:spcBef>
                <a:spcPts val="1200"/>
              </a:spcBef>
              <a:spcAft>
                <a:spcPts val="200"/>
              </a:spcAft>
              <a:buSzPct val="100000"/>
              <a:buFont typeface="Calibri" panose="020F0502020204030204" pitchFamily="34" charset="0"/>
              <a:buChar char=" "/>
            </a:pPr>
            <a:r>
              <a:rPr lang="en-US" sz="2800" dirty="0" smtClean="0"/>
              <a:t>1) </a:t>
            </a:r>
            <a:r>
              <a:rPr lang="en-US" sz="2800" dirty="0" err="1"/>
              <a:t>NameNode</a:t>
            </a:r>
            <a:r>
              <a:rPr lang="en-US" sz="2800" dirty="0"/>
              <a:t> </a:t>
            </a:r>
            <a:r>
              <a:rPr lang="en-US" sz="2800" dirty="0"/>
              <a:t>for </a:t>
            </a:r>
            <a:r>
              <a:rPr lang="en-US" sz="2800" dirty="0"/>
              <a:t>metadata </a:t>
            </a:r>
            <a:r>
              <a:rPr lang="mr-IN" sz="2800" dirty="0"/>
              <a:t>–</a:t>
            </a:r>
            <a:r>
              <a:rPr lang="en-US" sz="2800" dirty="0"/>
              <a:t> Meta data (</a:t>
            </a:r>
            <a:r>
              <a:rPr lang="en-US" sz="2800" dirty="0"/>
              <a:t>Usually One per </a:t>
            </a:r>
            <a:r>
              <a:rPr lang="en-US" sz="2800" dirty="0"/>
              <a:t>cluster)</a:t>
            </a:r>
          </a:p>
          <a:p>
            <a:pPr lvl="1">
              <a:buFont typeface="Wingdings" charset="2"/>
              <a:buChar char="v"/>
            </a:pPr>
            <a:r>
              <a:rPr lang="en-US" dirty="0" smtClean="0"/>
              <a:t> Coordinates operations</a:t>
            </a:r>
          </a:p>
          <a:p>
            <a:pPr lvl="1">
              <a:buFont typeface="Wingdings" charset="2"/>
              <a:buChar char="v"/>
            </a:pPr>
            <a:r>
              <a:rPr lang="en-US" dirty="0" smtClean="0"/>
              <a:t> Keeps </a:t>
            </a:r>
            <a:r>
              <a:rPr lang="en-US" dirty="0"/>
              <a:t>track of file name, location in directory, </a:t>
            </a:r>
            <a:r>
              <a:rPr lang="en-US" dirty="0" smtClean="0"/>
              <a:t>etc.</a:t>
            </a:r>
          </a:p>
          <a:p>
            <a:endParaRPr lang="en-US" sz="2800" dirty="0" smtClean="0"/>
          </a:p>
          <a:p>
            <a:r>
              <a:rPr lang="en-US" sz="2800" dirty="0" smtClean="0"/>
              <a:t>2) </a:t>
            </a:r>
            <a:r>
              <a:rPr lang="en-US" sz="2800" dirty="0" err="1" smtClean="0"/>
              <a:t>DataNode</a:t>
            </a:r>
            <a:r>
              <a:rPr lang="en-US" sz="2800" dirty="0" smtClean="0"/>
              <a:t> for block storage (</a:t>
            </a:r>
            <a:r>
              <a:rPr lang="en-US" sz="2600" dirty="0" smtClean="0"/>
              <a:t>Usually One per server)</a:t>
            </a:r>
          </a:p>
          <a:p>
            <a:pPr>
              <a:buFont typeface="Wingdings" charset="2"/>
              <a:buChar char="v"/>
            </a:pPr>
            <a:r>
              <a:rPr lang="en-US" sz="1800" dirty="0"/>
              <a:t> </a:t>
            </a:r>
            <a:r>
              <a:rPr lang="en-US" sz="1800" dirty="0" err="1"/>
              <a:t>DataNode</a:t>
            </a:r>
            <a:r>
              <a:rPr lang="en-US" sz="1800" dirty="0"/>
              <a:t> stores file blocks </a:t>
            </a:r>
          </a:p>
          <a:p>
            <a:pPr>
              <a:buFont typeface="Wingdings" charset="2"/>
              <a:buChar char="v"/>
            </a:pPr>
            <a:r>
              <a:rPr lang="en-US" sz="1800" dirty="0" smtClean="0"/>
              <a:t> Listens </a:t>
            </a:r>
            <a:r>
              <a:rPr lang="en-US" sz="1800" dirty="0"/>
              <a:t>to </a:t>
            </a:r>
            <a:r>
              <a:rPr lang="en-US" sz="1800" dirty="0" err="1"/>
              <a:t>NameNode</a:t>
            </a:r>
            <a:r>
              <a:rPr lang="en-US" sz="1800" dirty="0"/>
              <a:t> for block creation, deletion, replication </a:t>
            </a:r>
            <a:r>
              <a:rPr lang="en-US" sz="1800" dirty="0"/>
              <a:t> </a:t>
            </a:r>
            <a:r>
              <a:rPr lang="en-US" sz="2600" dirty="0"/>
              <a:t/>
            </a:r>
            <a:br>
              <a:rPr lang="en-US" sz="2600" dirty="0"/>
            </a:br>
            <a:endParaRPr lang="en-US" sz="2600" dirty="0"/>
          </a:p>
        </p:txBody>
      </p:sp>
      <p:sp>
        <p:nvSpPr>
          <p:cNvPr id="6" name="Slide Number Placeholder 5"/>
          <p:cNvSpPr>
            <a:spLocks noGrp="1"/>
          </p:cNvSpPr>
          <p:nvPr>
            <p:ph type="sldNum" sz="quarter" idx="12"/>
          </p:nvPr>
        </p:nvSpPr>
        <p:spPr/>
        <p:txBody>
          <a:bodyPr/>
          <a:lstStyle/>
          <a:p>
            <a:fld id="{160D7AFB-DD53-4D4F-9404-D2F4B696591E}" type="slidenum">
              <a:rPr lang="en-US" smtClean="0"/>
              <a:t>27</a:t>
            </a:fld>
            <a:endParaRPr lang="en-US"/>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033" y="1181100"/>
            <a:ext cx="6236467" cy="3137682"/>
          </a:xfrm>
          <a:prstGeom prst="rect">
            <a:avLst/>
          </a:prstGeom>
        </p:spPr>
      </p:pic>
      <p:sp>
        <p:nvSpPr>
          <p:cNvPr id="8" name="Title 1"/>
          <p:cNvSpPr>
            <a:spLocks noGrp="1"/>
          </p:cNvSpPr>
          <p:nvPr>
            <p:ph type="title"/>
          </p:nvPr>
        </p:nvSpPr>
        <p:spPr>
          <a:xfrm>
            <a:off x="180975" y="134204"/>
            <a:ext cx="11820525" cy="799246"/>
          </a:xfrm>
        </p:spPr>
        <p:txBody>
          <a:bodyPr/>
          <a:lstStyle/>
          <a:p>
            <a:r>
              <a:rPr lang="en-US" dirty="0" smtClean="0"/>
              <a:t>HDFS Structure</a:t>
            </a:r>
            <a:endParaRPr lang="en-US" dirty="0"/>
          </a:p>
        </p:txBody>
      </p:sp>
    </p:spTree>
    <p:extLst>
      <p:ext uri="{BB962C8B-B14F-4D97-AF65-F5344CB8AC3E}">
        <p14:creationId xmlns:p14="http://schemas.microsoft.com/office/powerpoint/2010/main" val="704983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a:t>
            </a:r>
            <a:endParaRPr lang="en-US" dirty="0"/>
          </a:p>
        </p:txBody>
      </p:sp>
      <p:sp>
        <p:nvSpPr>
          <p:cNvPr id="3" name="Content Placeholder 2"/>
          <p:cNvSpPr>
            <a:spLocks noGrp="1"/>
          </p:cNvSpPr>
          <p:nvPr>
            <p:ph idx="1"/>
          </p:nvPr>
        </p:nvSpPr>
        <p:spPr>
          <a:xfrm>
            <a:off x="180976" y="1181100"/>
            <a:ext cx="4953732" cy="5095875"/>
          </a:xfrm>
        </p:spPr>
        <p:txBody>
          <a:bodyPr>
            <a:normAutofit/>
          </a:bodyPr>
          <a:lstStyle/>
          <a:p>
            <a:pPr>
              <a:buFont typeface="Arial" charset="0"/>
              <a:buChar char="•"/>
            </a:pPr>
            <a:r>
              <a:rPr lang="en-US" sz="3200" dirty="0"/>
              <a:t>Data partitioning </a:t>
            </a:r>
            <a:endParaRPr lang="en-US" sz="3200" dirty="0" smtClean="0"/>
          </a:p>
          <a:p>
            <a:pPr>
              <a:buFont typeface="Arial" charset="0"/>
              <a:buChar char="•"/>
            </a:pPr>
            <a:r>
              <a:rPr lang="en-US" sz="3200" dirty="0"/>
              <a:t>Data replication </a:t>
            </a:r>
            <a:endParaRPr lang="en-US" sz="3200" dirty="0"/>
          </a:p>
          <a:p>
            <a:pPr>
              <a:buFont typeface="Arial" charset="0"/>
              <a:buChar char="•"/>
            </a:pPr>
            <a:r>
              <a:rPr lang="en-US" sz="3200" dirty="0"/>
              <a:t>Scalability </a:t>
            </a:r>
            <a:endParaRPr lang="en-US" sz="3200" dirty="0"/>
          </a:p>
          <a:p>
            <a:pPr>
              <a:buFont typeface="Arial" charset="0"/>
              <a:buChar char="•"/>
            </a:pPr>
            <a:r>
              <a:rPr lang="en-US" sz="3200" dirty="0"/>
              <a:t>Fault tolerance </a:t>
            </a:r>
            <a:endParaRPr lang="en-US" sz="3200" dirty="0"/>
          </a:p>
          <a:p>
            <a:pPr>
              <a:buFont typeface="Arial" charset="0"/>
              <a:buChar char="•"/>
            </a:pPr>
            <a:r>
              <a:rPr lang="en-US" sz="3200" dirty="0"/>
              <a:t>Data locality </a:t>
            </a:r>
            <a:endParaRPr lang="en-US" sz="3200" dirty="0"/>
          </a:p>
          <a:p>
            <a:pPr>
              <a:buFont typeface="Arial" charset="0"/>
              <a:buChar char="•"/>
            </a:pPr>
            <a:endParaRPr lang="en-US" sz="3200" dirty="0">
              <a:effectLst/>
            </a:endParaRPr>
          </a:p>
        </p:txBody>
      </p:sp>
      <p:sp>
        <p:nvSpPr>
          <p:cNvPr id="6" name="Slide Number Placeholder 5"/>
          <p:cNvSpPr>
            <a:spLocks noGrp="1"/>
          </p:cNvSpPr>
          <p:nvPr>
            <p:ph type="sldNum" sz="quarter" idx="12"/>
          </p:nvPr>
        </p:nvSpPr>
        <p:spPr/>
        <p:txBody>
          <a:bodyPr/>
          <a:lstStyle/>
          <a:p>
            <a:fld id="{160D7AFB-DD53-4D4F-9404-D2F4B696591E}" type="slidenum">
              <a:rPr lang="en-US" smtClean="0"/>
              <a:t>28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453" y="1657203"/>
            <a:ext cx="5717184" cy="3515252"/>
          </a:xfrm>
          <a:prstGeom prst="rect">
            <a:avLst/>
          </a:prstGeom>
        </p:spPr>
      </p:pic>
    </p:spTree>
    <p:extLst>
      <p:ext uri="{BB962C8B-B14F-4D97-AF65-F5344CB8AC3E}">
        <p14:creationId xmlns:p14="http://schemas.microsoft.com/office/powerpoint/2010/main" val="1052444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a:t>
            </a:r>
            <a:r>
              <a:rPr lang="mr-IN" dirty="0" smtClean="0"/>
              <a:t>–</a:t>
            </a:r>
            <a:r>
              <a:rPr lang="en-US" dirty="0" smtClean="0"/>
              <a:t> Resource Manager for Hadoop</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29</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4" name="Rounded Rectangle 3"/>
          <p:cNvSpPr/>
          <p:nvPr/>
        </p:nvSpPr>
        <p:spPr>
          <a:xfrm>
            <a:off x="2082019" y="3291843"/>
            <a:ext cx="6400799" cy="750070"/>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8302" y="5500467"/>
            <a:ext cx="7863840" cy="523220"/>
          </a:xfrm>
          <a:prstGeom prst="rect">
            <a:avLst/>
          </a:prstGeom>
          <a:noFill/>
        </p:spPr>
        <p:txBody>
          <a:bodyPr wrap="square" rtlCol="0">
            <a:spAutoFit/>
          </a:bodyPr>
          <a:lstStyle/>
          <a:p>
            <a:pPr marL="457200" indent="-457200">
              <a:buFont typeface="Arial" charset="0"/>
              <a:buChar char="•"/>
            </a:pPr>
            <a:r>
              <a:rPr lang="en-US" sz="2800" b="1" dirty="0" smtClean="0">
                <a:solidFill>
                  <a:srgbClr val="C00000"/>
                </a:solidFill>
              </a:rPr>
              <a:t>Flexible Scheduling and Resource Management</a:t>
            </a:r>
            <a:endParaRPr lang="en-US" sz="2800" b="1" dirty="0">
              <a:solidFill>
                <a:srgbClr val="C00000"/>
              </a:solidFill>
            </a:endParaRPr>
          </a:p>
        </p:txBody>
      </p:sp>
    </p:spTree>
    <p:extLst>
      <p:ext uri="{BB962C8B-B14F-4D97-AF65-F5344CB8AC3E}">
        <p14:creationId xmlns:p14="http://schemas.microsoft.com/office/powerpoint/2010/main" val="902624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 1</a:t>
            </a:r>
            <a:endParaRPr lang="en-US" dirty="0"/>
          </a:p>
        </p:txBody>
      </p:sp>
      <p:sp>
        <p:nvSpPr>
          <p:cNvPr id="3" name="Content Placeholder 2"/>
          <p:cNvSpPr>
            <a:spLocks noGrp="1"/>
          </p:cNvSpPr>
          <p:nvPr>
            <p:ph idx="1"/>
          </p:nvPr>
        </p:nvSpPr>
        <p:spPr/>
        <p:txBody>
          <a:bodyPr/>
          <a:lstStyle/>
          <a:p>
            <a:pPr lvl="0"/>
            <a:r>
              <a:rPr lang="en-US" sz="2400" b="1" dirty="0"/>
              <a:t>Amazon has been collecting review data for a particular product. They have realized that almost 90% of the reviews were mostly a 5/5 rating. However, of the 90%, they realized that 50% of them were customers who did not have proof of purchase or customers who did not post serious reviews about the product. Of the following, which is true about the review data collected in this situation?</a:t>
            </a:r>
          </a:p>
          <a:p>
            <a:pPr lvl="2"/>
            <a:endParaRPr lang="en-US" sz="2000" dirty="0" smtClean="0"/>
          </a:p>
          <a:p>
            <a:pPr lvl="2"/>
            <a:r>
              <a:rPr lang="en-US" sz="2000" dirty="0" smtClean="0"/>
              <a:t>High </a:t>
            </a:r>
            <a:r>
              <a:rPr lang="en-US" sz="2000" dirty="0"/>
              <a:t>Volume</a:t>
            </a:r>
          </a:p>
          <a:p>
            <a:pPr lvl="2"/>
            <a:r>
              <a:rPr lang="en-US" sz="2000" dirty="0"/>
              <a:t>High Valence</a:t>
            </a:r>
          </a:p>
          <a:p>
            <a:pPr lvl="2"/>
            <a:r>
              <a:rPr lang="en-US" sz="2000" dirty="0"/>
              <a:t>High Veracity</a:t>
            </a:r>
          </a:p>
          <a:p>
            <a:pPr lvl="2"/>
            <a:r>
              <a:rPr lang="en-US" sz="2000" dirty="0"/>
              <a:t>Low Valence</a:t>
            </a:r>
          </a:p>
          <a:p>
            <a:pPr lvl="2"/>
            <a:r>
              <a:rPr lang="en-US" sz="2000" dirty="0"/>
              <a:t>Low Veracity</a:t>
            </a:r>
          </a:p>
          <a:p>
            <a:pPr lvl="2"/>
            <a:r>
              <a:rPr lang="en-US" sz="2000" dirty="0"/>
              <a:t>Low Volume</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a:t>
            </a:fld>
            <a:endParaRPr lang="en-US"/>
          </a:p>
        </p:txBody>
      </p:sp>
    </p:spTree>
    <p:extLst>
      <p:ext uri="{BB962C8B-B14F-4D97-AF65-F5344CB8AC3E}">
        <p14:creationId xmlns:p14="http://schemas.microsoft.com/office/powerpoint/2010/main" val="1490186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1.0</a:t>
            </a:r>
            <a:endParaRPr lang="en-US" dirty="0"/>
          </a:p>
        </p:txBody>
      </p:sp>
      <p:sp>
        <p:nvSpPr>
          <p:cNvPr id="3" name="Content Placeholder 2"/>
          <p:cNvSpPr>
            <a:spLocks noGrp="1"/>
          </p:cNvSpPr>
          <p:nvPr>
            <p:ph idx="1"/>
          </p:nvPr>
        </p:nvSpPr>
        <p:spPr/>
        <p:txBody>
          <a:bodyPr>
            <a:normAutofit/>
          </a:bodyPr>
          <a:lstStyle/>
          <a:p>
            <a:r>
              <a:rPr lang="en-US" sz="2400" b="1" dirty="0" smtClean="0"/>
              <a:t>Share Hadoop across applications</a:t>
            </a:r>
          </a:p>
          <a:p>
            <a:r>
              <a:rPr lang="en-US" sz="2400" b="1" dirty="0" smtClean="0"/>
              <a:t>HDFS Cluster Utilization</a:t>
            </a:r>
            <a:endParaRPr lang="en-US" sz="2400" b="1" dirty="0"/>
          </a:p>
        </p:txBody>
      </p:sp>
      <p:sp>
        <p:nvSpPr>
          <p:cNvPr id="6" name="Slide Number Placeholder 5"/>
          <p:cNvSpPr>
            <a:spLocks noGrp="1"/>
          </p:cNvSpPr>
          <p:nvPr>
            <p:ph type="sldNum" sz="quarter" idx="12"/>
          </p:nvPr>
        </p:nvSpPr>
        <p:spPr/>
        <p:txBody>
          <a:bodyPr/>
          <a:lstStyle/>
          <a:p>
            <a:fld id="{160D7AFB-DD53-4D4F-9404-D2F4B696591E}" type="slidenum">
              <a:rPr lang="en-US" smtClean="0"/>
              <a:t>30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715" y="2166937"/>
            <a:ext cx="6057900" cy="3124200"/>
          </a:xfrm>
          <a:prstGeom prst="rect">
            <a:avLst/>
          </a:prstGeom>
        </p:spPr>
      </p:pic>
      <p:sp>
        <p:nvSpPr>
          <p:cNvPr id="8" name="Rectangle 7"/>
          <p:cNvSpPr/>
          <p:nvPr/>
        </p:nvSpPr>
        <p:spPr>
          <a:xfrm>
            <a:off x="2333415" y="5538787"/>
            <a:ext cx="7424725" cy="584775"/>
          </a:xfrm>
          <a:prstGeom prst="rect">
            <a:avLst/>
          </a:prstGeom>
        </p:spPr>
        <p:txBody>
          <a:bodyPr wrap="none">
            <a:spAutoFit/>
          </a:bodyPr>
          <a:lstStyle/>
          <a:p>
            <a:r>
              <a:rPr lang="en-US" sz="3200" b="1" dirty="0">
                <a:solidFill>
                  <a:srgbClr val="C00000"/>
                </a:solidFill>
              </a:rPr>
              <a:t>Higher Resource </a:t>
            </a:r>
            <a:r>
              <a:rPr lang="en-US" sz="3200" b="1" dirty="0" smtClean="0">
                <a:solidFill>
                  <a:srgbClr val="C00000"/>
                </a:solidFill>
              </a:rPr>
              <a:t>Utilization </a:t>
            </a:r>
            <a:r>
              <a:rPr lang="en-US" sz="3200" b="1" dirty="0" smtClean="0">
                <a:solidFill>
                  <a:srgbClr val="C00000"/>
                </a:solidFill>
                <a:sym typeface="Wingdings"/>
              </a:rPr>
              <a:t></a:t>
            </a:r>
            <a:r>
              <a:rPr lang="en-US" sz="3200" b="1" dirty="0" smtClean="0">
                <a:solidFill>
                  <a:srgbClr val="C00000"/>
                </a:solidFill>
              </a:rPr>
              <a:t> Lower </a:t>
            </a:r>
            <a:r>
              <a:rPr lang="en-US" sz="3200" b="1" dirty="0">
                <a:solidFill>
                  <a:srgbClr val="C00000"/>
                </a:solidFill>
              </a:rPr>
              <a:t>Cost </a:t>
            </a:r>
            <a:endParaRPr lang="en-US" sz="3200" b="1" dirty="0">
              <a:solidFill>
                <a:srgbClr val="C00000"/>
              </a:solidFill>
              <a:effectLst/>
            </a:endParaRPr>
          </a:p>
        </p:txBody>
      </p:sp>
    </p:spTree>
    <p:extLst>
      <p:ext uri="{BB962C8B-B14F-4D97-AF65-F5344CB8AC3E}">
        <p14:creationId xmlns:p14="http://schemas.microsoft.com/office/powerpoint/2010/main" val="361107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Architecture</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664" y="1713401"/>
            <a:ext cx="7964136" cy="4469384"/>
          </a:xfrm>
          <a:prstGeom prst="rect">
            <a:avLst/>
          </a:prstGeom>
        </p:spPr>
      </p:pic>
      <p:sp>
        <p:nvSpPr>
          <p:cNvPr id="10" name="Rectangle 9"/>
          <p:cNvSpPr/>
          <p:nvPr/>
        </p:nvSpPr>
        <p:spPr>
          <a:xfrm>
            <a:off x="3253095" y="1924420"/>
            <a:ext cx="2077162" cy="646331"/>
          </a:xfrm>
          <a:prstGeom prst="rect">
            <a:avLst/>
          </a:prstGeom>
        </p:spPr>
        <p:txBody>
          <a:bodyPr wrap="square">
            <a:spAutoFit/>
          </a:bodyPr>
          <a:lstStyle/>
          <a:p>
            <a:pPr algn="ctr"/>
            <a:r>
              <a:rPr lang="en-US">
                <a:solidFill>
                  <a:srgbClr val="C00000"/>
                </a:solidFill>
                <a:latin typeface="Helvetica" charset="0"/>
              </a:rPr>
              <a:t>ultimate decision maker </a:t>
            </a:r>
            <a:endParaRPr lang="en-US">
              <a:solidFill>
                <a:srgbClr val="C00000"/>
              </a:solidFill>
              <a:effectLst/>
            </a:endParaRPr>
          </a:p>
        </p:txBody>
      </p:sp>
      <p:sp>
        <p:nvSpPr>
          <p:cNvPr id="11" name="Rectangle 10"/>
          <p:cNvSpPr/>
          <p:nvPr/>
        </p:nvSpPr>
        <p:spPr>
          <a:xfrm>
            <a:off x="2624107" y="1264913"/>
            <a:ext cx="7545655" cy="369332"/>
          </a:xfrm>
          <a:prstGeom prst="rect">
            <a:avLst/>
          </a:prstGeom>
        </p:spPr>
        <p:txBody>
          <a:bodyPr wrap="none">
            <a:spAutoFit/>
          </a:bodyPr>
          <a:lstStyle/>
          <a:p>
            <a:r>
              <a:rPr lang="en-US" dirty="0" smtClean="0">
                <a:solidFill>
                  <a:srgbClr val="C00000"/>
                </a:solidFill>
                <a:latin typeface="Helvetica" charset="0"/>
              </a:rPr>
              <a:t>Resource Manager + Node Manager = </a:t>
            </a:r>
            <a:r>
              <a:rPr lang="en-US" b="1" dirty="0" smtClean="0">
                <a:solidFill>
                  <a:srgbClr val="C00000"/>
                </a:solidFill>
                <a:latin typeface="Helvetica" charset="0"/>
              </a:rPr>
              <a:t>Data </a:t>
            </a:r>
            <a:r>
              <a:rPr lang="en-US" b="1" dirty="0">
                <a:solidFill>
                  <a:srgbClr val="C00000"/>
                </a:solidFill>
                <a:latin typeface="Helvetica" charset="0"/>
              </a:rPr>
              <a:t>Computation Framework </a:t>
            </a:r>
            <a:endParaRPr lang="en-US" b="1" dirty="0">
              <a:solidFill>
                <a:srgbClr val="C00000"/>
              </a:solidFill>
              <a:effectLst/>
            </a:endParaRPr>
          </a:p>
        </p:txBody>
      </p:sp>
    </p:spTree>
    <p:extLst>
      <p:ext uri="{BB962C8B-B14F-4D97-AF65-F5344CB8AC3E}">
        <p14:creationId xmlns:p14="http://schemas.microsoft.com/office/powerpoint/2010/main" val="1175460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 </a:t>
            </a:r>
            <a:r>
              <a:rPr lang="en-US" dirty="0"/>
              <a:t>Programming Model</a:t>
            </a:r>
          </a:p>
        </p:txBody>
      </p:sp>
      <p:sp>
        <p:nvSpPr>
          <p:cNvPr id="6" name="Slide Number Placeholder 5"/>
          <p:cNvSpPr>
            <a:spLocks noGrp="1"/>
          </p:cNvSpPr>
          <p:nvPr>
            <p:ph type="sldNum" sz="quarter" idx="12"/>
          </p:nvPr>
        </p:nvSpPr>
        <p:spPr/>
        <p:txBody>
          <a:bodyPr/>
          <a:lstStyle/>
          <a:p>
            <a:fld id="{160D7AFB-DD53-4D4F-9404-D2F4B696591E}" type="slidenum">
              <a:rPr lang="en-US" smtClean="0"/>
              <a:t>32</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4" name="Rounded Rectangle 3"/>
          <p:cNvSpPr/>
          <p:nvPr/>
        </p:nvSpPr>
        <p:spPr>
          <a:xfrm>
            <a:off x="2082020" y="2461848"/>
            <a:ext cx="3165230" cy="750070"/>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9112" y="4964463"/>
            <a:ext cx="7863840" cy="1384995"/>
          </a:xfrm>
          <a:prstGeom prst="rect">
            <a:avLst/>
          </a:prstGeom>
          <a:noFill/>
        </p:spPr>
        <p:txBody>
          <a:bodyPr wrap="square" rtlCol="0">
            <a:spAutoFit/>
          </a:bodyPr>
          <a:lstStyle/>
          <a:p>
            <a:pPr marL="457200" indent="-457200">
              <a:buFont typeface="Arial" charset="0"/>
              <a:buChar char="•"/>
            </a:pPr>
            <a:r>
              <a:rPr lang="en-US" sz="2800" b="1" dirty="0" smtClean="0">
                <a:solidFill>
                  <a:srgbClr val="C00000"/>
                </a:solidFill>
              </a:rPr>
              <a:t>Simplified Programming Model</a:t>
            </a:r>
          </a:p>
          <a:p>
            <a:pPr marL="914400" lvl="1" indent="-457200">
              <a:buFont typeface="Arial" charset="0"/>
              <a:buChar char="•"/>
            </a:pPr>
            <a:r>
              <a:rPr lang="en-US" sz="2800" b="1" dirty="0" smtClean="0">
                <a:solidFill>
                  <a:srgbClr val="C00000"/>
                </a:solidFill>
              </a:rPr>
              <a:t>Map </a:t>
            </a:r>
            <a:r>
              <a:rPr lang="en-US" sz="2800" b="1" dirty="0" smtClean="0">
                <a:solidFill>
                  <a:srgbClr val="C00000"/>
                </a:solidFill>
                <a:sym typeface="Wingdings"/>
              </a:rPr>
              <a:t> apply()</a:t>
            </a:r>
          </a:p>
          <a:p>
            <a:pPr marL="914400" lvl="1" indent="-457200">
              <a:buFont typeface="Arial" charset="0"/>
              <a:buChar char="•"/>
            </a:pPr>
            <a:r>
              <a:rPr lang="en-US" sz="2800" b="1" dirty="0" smtClean="0">
                <a:solidFill>
                  <a:srgbClr val="C00000"/>
                </a:solidFill>
                <a:sym typeface="Wingdings"/>
              </a:rPr>
              <a:t>Reduce  summarize()</a:t>
            </a:r>
            <a:endParaRPr lang="en-US" sz="2800" b="1" dirty="0">
              <a:solidFill>
                <a:srgbClr val="C00000"/>
              </a:solidFill>
            </a:endParaRPr>
          </a:p>
        </p:txBody>
      </p:sp>
      <p:sp>
        <p:nvSpPr>
          <p:cNvPr id="3" name="Rectangle 2"/>
          <p:cNvSpPr/>
          <p:nvPr/>
        </p:nvSpPr>
        <p:spPr>
          <a:xfrm>
            <a:off x="6227297" y="4999319"/>
            <a:ext cx="5336345" cy="1384995"/>
          </a:xfrm>
          <a:prstGeom prst="rect">
            <a:avLst/>
          </a:prstGeom>
        </p:spPr>
        <p:txBody>
          <a:bodyPr wrap="square">
            <a:spAutoFit/>
          </a:bodyPr>
          <a:lstStyle/>
          <a:p>
            <a:pPr marL="285750" indent="-285750">
              <a:buFont typeface="Arial" charset="0"/>
              <a:buChar char="•"/>
            </a:pPr>
            <a:r>
              <a:rPr lang="en-US" sz="2800" b="1" dirty="0">
                <a:solidFill>
                  <a:srgbClr val="C00000"/>
                </a:solidFill>
              </a:rPr>
              <a:t>Support large data volumes</a:t>
            </a:r>
          </a:p>
          <a:p>
            <a:pPr marL="285750" indent="-285750">
              <a:buFont typeface="Arial" charset="0"/>
              <a:buChar char="•"/>
            </a:pPr>
            <a:r>
              <a:rPr lang="en-US" sz="2800" b="1" dirty="0">
                <a:solidFill>
                  <a:srgbClr val="C00000"/>
                </a:solidFill>
              </a:rPr>
              <a:t>Provide fault tolerance</a:t>
            </a:r>
          </a:p>
          <a:p>
            <a:pPr marL="285750" indent="-285750">
              <a:buFont typeface="Arial" charset="0"/>
              <a:buChar char="•"/>
            </a:pPr>
            <a:r>
              <a:rPr lang="en-US" sz="2800" b="1" dirty="0">
                <a:solidFill>
                  <a:srgbClr val="C00000"/>
                </a:solidFill>
              </a:rPr>
              <a:t>Enable scale out</a:t>
            </a:r>
          </a:p>
        </p:txBody>
      </p:sp>
    </p:spTree>
    <p:extLst>
      <p:ext uri="{BB962C8B-B14F-4D97-AF65-F5344CB8AC3E}">
        <p14:creationId xmlns:p14="http://schemas.microsoft.com/office/powerpoint/2010/main" val="20319439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Programming</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33</a:t>
            </a:fld>
            <a:endParaRPr lang="en-US"/>
          </a:p>
        </p:txBody>
      </p:sp>
      <p:graphicFrame>
        <p:nvGraphicFramePr>
          <p:cNvPr id="7" name="Diagram 6"/>
          <p:cNvGraphicFramePr/>
          <p:nvPr>
            <p:extLst>
              <p:ext uri="{D42A27DB-BD31-4B8C-83A1-F6EECF244321}">
                <p14:modId xmlns:p14="http://schemas.microsoft.com/office/powerpoint/2010/main" val="540848730"/>
              </p:ext>
            </p:extLst>
          </p:nvPr>
        </p:nvGraphicFramePr>
        <p:xfrm>
          <a:off x="2314846" y="1409647"/>
          <a:ext cx="7585612" cy="4576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3468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Programming Model</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34</a:t>
            </a:fld>
            <a:endParaRPr lang="en-US"/>
          </a:p>
        </p:txBody>
      </p:sp>
      <p:sp>
        <p:nvSpPr>
          <p:cNvPr id="7" name="Rectangle 6"/>
          <p:cNvSpPr/>
          <p:nvPr/>
        </p:nvSpPr>
        <p:spPr>
          <a:xfrm>
            <a:off x="899992" y="1542142"/>
            <a:ext cx="10382489" cy="3416320"/>
          </a:xfrm>
          <a:prstGeom prst="rect">
            <a:avLst/>
          </a:prstGeom>
        </p:spPr>
        <p:txBody>
          <a:bodyPr wrap="square">
            <a:spAutoFit/>
          </a:bodyPr>
          <a:lstStyle/>
          <a:p>
            <a:pPr algn="ctr"/>
            <a:r>
              <a:rPr lang="en-US" sz="3600" dirty="0">
                <a:solidFill>
                  <a:srgbClr val="7030A0"/>
                </a:solidFill>
                <a:latin typeface="Helvetica" charset="0"/>
              </a:rPr>
              <a:t>Based on Functional </a:t>
            </a:r>
            <a:r>
              <a:rPr lang="en-US" sz="3600" dirty="0" smtClean="0">
                <a:solidFill>
                  <a:srgbClr val="7030A0"/>
                </a:solidFill>
                <a:latin typeface="Helvetica" charset="0"/>
              </a:rPr>
              <a:t>Programming</a:t>
            </a:r>
          </a:p>
          <a:p>
            <a:endParaRPr lang="en-US" sz="3600" dirty="0">
              <a:solidFill>
                <a:srgbClr val="7030A0"/>
              </a:solidFill>
              <a:latin typeface="Helvetica" charset="0"/>
            </a:endParaRPr>
          </a:p>
          <a:p>
            <a:r>
              <a:rPr lang="en-US" sz="3600" dirty="0" smtClean="0"/>
              <a:t>1) Map </a:t>
            </a:r>
            <a:r>
              <a:rPr lang="en-US" sz="3600" dirty="0"/>
              <a:t>= apply operation to all elements </a:t>
            </a:r>
            <a:endParaRPr lang="en-US" sz="3600" dirty="0"/>
          </a:p>
          <a:p>
            <a:endParaRPr lang="en-US" sz="3600" dirty="0">
              <a:solidFill>
                <a:srgbClr val="7030A0"/>
              </a:solidFill>
              <a:latin typeface="Helvetica" charset="0"/>
            </a:endParaRPr>
          </a:p>
          <a:p>
            <a:r>
              <a:rPr lang="en-US" sz="3600" dirty="0" smtClean="0"/>
              <a:t>2) Reduce </a:t>
            </a:r>
            <a:r>
              <a:rPr lang="en-US" sz="3600" dirty="0"/>
              <a:t>= summarize operation on elements </a:t>
            </a:r>
            <a:endParaRPr lang="en-US" sz="3600" dirty="0"/>
          </a:p>
          <a:p>
            <a:endParaRPr lang="en-US" sz="3600" dirty="0">
              <a:solidFill>
                <a:srgbClr val="7030A0"/>
              </a:solidFill>
              <a:effectLst/>
            </a:endParaRPr>
          </a:p>
        </p:txBody>
      </p:sp>
    </p:spTree>
    <p:extLst>
      <p:ext uri="{BB962C8B-B14F-4D97-AF65-F5344CB8AC3E}">
        <p14:creationId xmlns:p14="http://schemas.microsoft.com/office/powerpoint/2010/main" val="1893811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WordCount</a:t>
            </a:r>
            <a:r>
              <a:rPr lang="en-US" dirty="0" smtClean="0"/>
              <a:t> MapReduce Program</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35</a:t>
            </a:fld>
            <a:endParaRPr lang="en-US"/>
          </a:p>
        </p:txBody>
      </p:sp>
      <p:sp>
        <p:nvSpPr>
          <p:cNvPr id="7" name="Rounded Rectangle 6"/>
          <p:cNvSpPr/>
          <p:nvPr/>
        </p:nvSpPr>
        <p:spPr>
          <a:xfrm>
            <a:off x="970671" y="1856935"/>
            <a:ext cx="17970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File #1</a:t>
            </a:r>
            <a:endParaRPr lang="en-US" sz="3200" b="1" dirty="0">
              <a:solidFill>
                <a:schemeClr val="tx1"/>
              </a:solidFill>
            </a:endParaRPr>
          </a:p>
        </p:txBody>
      </p:sp>
      <p:sp>
        <p:nvSpPr>
          <p:cNvPr id="8" name="Rounded Rectangle 7"/>
          <p:cNvSpPr/>
          <p:nvPr/>
        </p:nvSpPr>
        <p:spPr>
          <a:xfrm>
            <a:off x="970671" y="3134750"/>
            <a:ext cx="17970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File #2</a:t>
            </a:r>
            <a:endParaRPr lang="en-US" sz="3200" b="1" dirty="0">
              <a:solidFill>
                <a:schemeClr val="tx1"/>
              </a:solidFill>
            </a:endParaRPr>
          </a:p>
        </p:txBody>
      </p:sp>
      <p:sp>
        <p:nvSpPr>
          <p:cNvPr id="9" name="Rounded Rectangle 8"/>
          <p:cNvSpPr/>
          <p:nvPr/>
        </p:nvSpPr>
        <p:spPr>
          <a:xfrm>
            <a:off x="970671" y="4450742"/>
            <a:ext cx="17970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File #3</a:t>
            </a:r>
            <a:endParaRPr lang="en-US" sz="3200" b="1" dirty="0">
              <a:solidFill>
                <a:schemeClr val="tx1"/>
              </a:solidFill>
            </a:endParaRPr>
          </a:p>
        </p:txBody>
      </p:sp>
      <p:sp>
        <p:nvSpPr>
          <p:cNvPr id="10" name="Rounded Rectangle 9"/>
          <p:cNvSpPr/>
          <p:nvPr/>
        </p:nvSpPr>
        <p:spPr>
          <a:xfrm>
            <a:off x="3981157" y="3134750"/>
            <a:ext cx="301048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WordCount</a:t>
            </a:r>
            <a:endParaRPr lang="en-US" dirty="0">
              <a:solidFill>
                <a:schemeClr val="tx1"/>
              </a:solidFill>
            </a:endParaRPr>
          </a:p>
        </p:txBody>
      </p:sp>
      <p:cxnSp>
        <p:nvCxnSpPr>
          <p:cNvPr id="13" name="Straight Arrow Connector 12"/>
          <p:cNvCxnSpPr>
            <a:stCxn id="7" idx="3"/>
            <a:endCxn id="10" idx="1"/>
          </p:cNvCxnSpPr>
          <p:nvPr/>
        </p:nvCxnSpPr>
        <p:spPr>
          <a:xfrm>
            <a:off x="2767693" y="2314135"/>
            <a:ext cx="1213464" cy="127781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p:cNvCxnSpPr>
          <p:nvPr/>
        </p:nvCxnSpPr>
        <p:spPr>
          <a:xfrm>
            <a:off x="2767693" y="3591950"/>
            <a:ext cx="1213464"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10" idx="1"/>
          </p:cNvCxnSpPr>
          <p:nvPr/>
        </p:nvCxnSpPr>
        <p:spPr>
          <a:xfrm flipV="1">
            <a:off x="2767693" y="3591950"/>
            <a:ext cx="1213464" cy="131599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p:cNvCxnSpPr>
          <p:nvPr/>
        </p:nvCxnSpPr>
        <p:spPr>
          <a:xfrm>
            <a:off x="6991643" y="3591950"/>
            <a:ext cx="78779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7779434" y="3134750"/>
            <a:ext cx="135049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Result File</a:t>
            </a:r>
            <a:endParaRPr lang="en-US" dirty="0">
              <a:solidFill>
                <a:schemeClr val="tx1"/>
              </a:solidFill>
            </a:endParaRPr>
          </a:p>
        </p:txBody>
      </p:sp>
    </p:spTree>
    <p:extLst>
      <p:ext uri="{BB962C8B-B14F-4D97-AF65-F5344CB8AC3E}">
        <p14:creationId xmlns:p14="http://schemas.microsoft.com/office/powerpoint/2010/main" val="1926281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By Step</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952" y="2194559"/>
            <a:ext cx="1699328" cy="3889717"/>
          </a:xfrm>
          <a:prstGeom prst="rect">
            <a:avLst/>
          </a:prstGeom>
        </p:spPr>
      </p:pic>
      <p:sp>
        <p:nvSpPr>
          <p:cNvPr id="8" name="TextBox 7"/>
          <p:cNvSpPr txBox="1"/>
          <p:nvPr/>
        </p:nvSpPr>
        <p:spPr>
          <a:xfrm>
            <a:off x="352734" y="1379338"/>
            <a:ext cx="2221506" cy="646331"/>
          </a:xfrm>
          <a:prstGeom prst="rect">
            <a:avLst/>
          </a:prstGeom>
          <a:noFill/>
        </p:spPr>
        <p:txBody>
          <a:bodyPr wrap="none" rtlCol="0">
            <a:spAutoFit/>
          </a:bodyPr>
          <a:lstStyle/>
          <a:p>
            <a:r>
              <a:rPr lang="en-US" b="1" dirty="0" smtClean="0"/>
              <a:t>Step 0: </a:t>
            </a:r>
          </a:p>
          <a:p>
            <a:r>
              <a:rPr lang="en-US" b="1" dirty="0" smtClean="0"/>
              <a:t>File is stored in HDFS </a:t>
            </a:r>
            <a:endParaRPr lang="en-US" b="1" dirty="0"/>
          </a:p>
        </p:txBody>
      </p:sp>
      <p:sp>
        <p:nvSpPr>
          <p:cNvPr id="9" name="Rectangle 8"/>
          <p:cNvSpPr/>
          <p:nvPr/>
        </p:nvSpPr>
        <p:spPr>
          <a:xfrm>
            <a:off x="4803259" y="2053805"/>
            <a:ext cx="6096000" cy="369332"/>
          </a:xfrm>
          <a:prstGeom prst="rect">
            <a:avLst/>
          </a:prstGeom>
        </p:spPr>
        <p:txBody>
          <a:bodyPr>
            <a:spAutoFit/>
          </a:bodyPr>
          <a:lstStyle/>
          <a:p>
            <a:r>
              <a:rPr lang="en-US" dirty="0"/>
              <a:t>A wonderful king is Hadoop. Hadoop is the Elephant King</a:t>
            </a:r>
            <a:r>
              <a:rPr lang="en-US" dirty="0" smtClean="0"/>
              <a:t>. </a:t>
            </a:r>
            <a:endParaRPr lang="en-US" dirty="0"/>
          </a:p>
        </p:txBody>
      </p:sp>
      <p:sp>
        <p:nvSpPr>
          <p:cNvPr id="10" name="Rectangle 9"/>
          <p:cNvSpPr/>
          <p:nvPr/>
        </p:nvSpPr>
        <p:spPr>
          <a:xfrm>
            <a:off x="4803259" y="3410540"/>
            <a:ext cx="6096000" cy="369332"/>
          </a:xfrm>
          <a:prstGeom prst="rect">
            <a:avLst/>
          </a:prstGeom>
        </p:spPr>
        <p:txBody>
          <a:bodyPr>
            <a:spAutoFit/>
          </a:bodyPr>
          <a:lstStyle/>
          <a:p>
            <a:r>
              <a:rPr lang="en-US" dirty="0"/>
              <a:t>Hadoop is an elegant fellow. An elephant gentle and mellow. </a:t>
            </a:r>
          </a:p>
        </p:txBody>
      </p:sp>
      <p:sp>
        <p:nvSpPr>
          <p:cNvPr id="11" name="Rectangle 10"/>
          <p:cNvSpPr/>
          <p:nvPr/>
        </p:nvSpPr>
        <p:spPr>
          <a:xfrm>
            <a:off x="4803259" y="4213277"/>
            <a:ext cx="6096000" cy="646331"/>
          </a:xfrm>
          <a:prstGeom prst="rect">
            <a:avLst/>
          </a:prstGeom>
        </p:spPr>
        <p:txBody>
          <a:bodyPr>
            <a:spAutoFit/>
          </a:bodyPr>
          <a:lstStyle/>
          <a:p>
            <a:r>
              <a:rPr lang="en-US" dirty="0"/>
              <a:t>Hadoop is the Elephant King! A yellow and elegant thing. He never forgets Useful data, or lets An extraneous element cling!</a:t>
            </a:r>
          </a:p>
        </p:txBody>
      </p:sp>
      <p:sp>
        <p:nvSpPr>
          <p:cNvPr id="12" name="Rectangle 11"/>
          <p:cNvSpPr/>
          <p:nvPr/>
        </p:nvSpPr>
        <p:spPr>
          <a:xfrm>
            <a:off x="4803259" y="5350599"/>
            <a:ext cx="6096000" cy="646331"/>
          </a:xfrm>
          <a:prstGeom prst="rect">
            <a:avLst/>
          </a:prstGeom>
        </p:spPr>
        <p:txBody>
          <a:bodyPr>
            <a:spAutoFit/>
          </a:bodyPr>
          <a:lstStyle/>
          <a:p>
            <a:r>
              <a:rPr lang="en-US" dirty="0" smtClean="0"/>
              <a:t>Hadoop </a:t>
            </a:r>
            <a:r>
              <a:rPr lang="en-US" dirty="0"/>
              <a:t>never gets mad, Or does anything bad, Because, at his core, he is yellow.</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291" y="2194559"/>
            <a:ext cx="1667022" cy="3889717"/>
          </a:xfrm>
          <a:prstGeom prst="rect">
            <a:avLst/>
          </a:prstGeom>
        </p:spPr>
      </p:pic>
      <p:sp>
        <p:nvSpPr>
          <p:cNvPr id="14" name="TextBox 13"/>
          <p:cNvSpPr txBox="1"/>
          <p:nvPr/>
        </p:nvSpPr>
        <p:spPr>
          <a:xfrm>
            <a:off x="2736291" y="1407474"/>
            <a:ext cx="1949123" cy="646331"/>
          </a:xfrm>
          <a:prstGeom prst="rect">
            <a:avLst/>
          </a:prstGeom>
          <a:noFill/>
        </p:spPr>
        <p:txBody>
          <a:bodyPr wrap="none" rtlCol="0">
            <a:spAutoFit/>
          </a:bodyPr>
          <a:lstStyle/>
          <a:p>
            <a:r>
              <a:rPr lang="en-US" b="1" dirty="0" smtClean="0"/>
              <a:t>Step 1: </a:t>
            </a:r>
          </a:p>
          <a:p>
            <a:r>
              <a:rPr lang="en-US" b="1" dirty="0" smtClean="0"/>
              <a:t>Map to each node</a:t>
            </a:r>
            <a:endParaRPr lang="en-US" b="1"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259" y="3043519"/>
            <a:ext cx="410626" cy="30063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3259" y="1677381"/>
            <a:ext cx="527906" cy="31004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5388" y="5055801"/>
            <a:ext cx="368497" cy="2947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7191" y="3913246"/>
            <a:ext cx="400041" cy="300031"/>
          </a:xfrm>
          <a:prstGeom prst="rect">
            <a:avLst/>
          </a:prstGeom>
        </p:spPr>
      </p:pic>
    </p:spTree>
    <p:extLst>
      <p:ext uri="{BB962C8B-B14F-4D97-AF65-F5344CB8AC3E}">
        <p14:creationId xmlns:p14="http://schemas.microsoft.com/office/powerpoint/2010/main" val="1119121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own Arrow 15"/>
          <p:cNvSpPr/>
          <p:nvPr/>
        </p:nvSpPr>
        <p:spPr>
          <a:xfrm>
            <a:off x="-56688" y="1710098"/>
            <a:ext cx="3392218" cy="1211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37</a:t>
            </a:fld>
            <a:endParaRPr lang="en-US"/>
          </a:p>
        </p:txBody>
      </p:sp>
      <p:sp>
        <p:nvSpPr>
          <p:cNvPr id="7" name="Rectangle 6"/>
          <p:cNvSpPr/>
          <p:nvPr/>
        </p:nvSpPr>
        <p:spPr>
          <a:xfrm>
            <a:off x="916156" y="3022220"/>
            <a:ext cx="2860431" cy="2308324"/>
          </a:xfrm>
          <a:prstGeom prst="rect">
            <a:avLst/>
          </a:prstGeom>
        </p:spPr>
        <p:txBody>
          <a:bodyPr wrap="square">
            <a:spAutoFit/>
          </a:bodyPr>
          <a:lstStyle/>
          <a:p>
            <a:r>
              <a:rPr lang="en-US" smtClean="0"/>
              <a:t>(A, 1) </a:t>
            </a:r>
          </a:p>
          <a:p>
            <a:r>
              <a:rPr lang="en-US" smtClean="0"/>
              <a:t>(wonderful,1) </a:t>
            </a:r>
          </a:p>
          <a:p>
            <a:r>
              <a:rPr lang="en-US" smtClean="0"/>
              <a:t>(king, 1), (king,1) </a:t>
            </a:r>
          </a:p>
          <a:p>
            <a:r>
              <a:rPr lang="en-US" smtClean="0"/>
              <a:t>(is, 1), (is, 1) </a:t>
            </a:r>
          </a:p>
          <a:p>
            <a:r>
              <a:rPr lang="en-US" smtClean="0"/>
              <a:t>(Hadoop, 1), (Hadoop, 1)</a:t>
            </a:r>
          </a:p>
          <a:p>
            <a:r>
              <a:rPr lang="en-US" smtClean="0"/>
              <a:t>(the, 1) </a:t>
            </a:r>
          </a:p>
          <a:p>
            <a:r>
              <a:rPr lang="en-US" smtClean="0"/>
              <a:t>(Elephant, 1)</a:t>
            </a:r>
          </a:p>
          <a:p>
            <a:r>
              <a:rPr lang="en-US" smtClean="0"/>
              <a:t>(King, 1)</a:t>
            </a:r>
            <a:endParaRPr lang="en-US" dirty="0" smtClean="0"/>
          </a:p>
        </p:txBody>
      </p:sp>
      <p:sp>
        <p:nvSpPr>
          <p:cNvPr id="8" name="Rectangle 7"/>
          <p:cNvSpPr/>
          <p:nvPr/>
        </p:nvSpPr>
        <p:spPr>
          <a:xfrm>
            <a:off x="287530" y="1289860"/>
            <a:ext cx="6096000" cy="369332"/>
          </a:xfrm>
          <a:prstGeom prst="rect">
            <a:avLst/>
          </a:prstGeom>
        </p:spPr>
        <p:txBody>
          <a:bodyPr>
            <a:spAutoFit/>
          </a:bodyPr>
          <a:lstStyle/>
          <a:p>
            <a:r>
              <a:rPr lang="en-US" dirty="0"/>
              <a:t>A wonderful king is Hadoop. Hadoop is the Elephant King</a:t>
            </a:r>
            <a:r>
              <a:rPr lang="en-US" dirty="0" smtClean="0"/>
              <a:t>. </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8795" y="2203367"/>
            <a:ext cx="2059082" cy="3591281"/>
          </a:xfrm>
          <a:prstGeom prst="rect">
            <a:avLst/>
          </a:prstGeom>
        </p:spPr>
      </p:pic>
      <p:sp>
        <p:nvSpPr>
          <p:cNvPr id="10" name="TextBox 9"/>
          <p:cNvSpPr txBox="1"/>
          <p:nvPr/>
        </p:nvSpPr>
        <p:spPr>
          <a:xfrm>
            <a:off x="4728795" y="1808772"/>
            <a:ext cx="2431660" cy="369332"/>
          </a:xfrm>
          <a:prstGeom prst="rect">
            <a:avLst/>
          </a:prstGeom>
          <a:noFill/>
        </p:spPr>
        <p:txBody>
          <a:bodyPr wrap="square" rtlCol="0">
            <a:spAutoFit/>
          </a:bodyPr>
          <a:lstStyle/>
          <a:p>
            <a:r>
              <a:rPr lang="en-US" b="1" dirty="0" smtClean="0"/>
              <a:t>Step 2</a:t>
            </a:r>
            <a:r>
              <a:rPr lang="en-US" b="1" smtClean="0"/>
              <a:t>: Sort </a:t>
            </a:r>
            <a:r>
              <a:rPr lang="en-US" b="1" dirty="0" smtClean="0"/>
              <a:t>and Shuffle</a:t>
            </a:r>
            <a:endParaRPr lang="en-US" b="1" dirty="0"/>
          </a:p>
        </p:txBody>
      </p:sp>
      <p:sp>
        <p:nvSpPr>
          <p:cNvPr id="11" name="Rectangle 10"/>
          <p:cNvSpPr/>
          <p:nvPr/>
        </p:nvSpPr>
        <p:spPr>
          <a:xfrm>
            <a:off x="3784210" y="5937816"/>
            <a:ext cx="4262705" cy="369332"/>
          </a:xfrm>
          <a:prstGeom prst="rect">
            <a:avLst/>
          </a:prstGeom>
        </p:spPr>
        <p:txBody>
          <a:bodyPr wrap="none">
            <a:spAutoFit/>
          </a:bodyPr>
          <a:lstStyle/>
          <a:p>
            <a:r>
              <a:rPr lang="en-US" b="1">
                <a:solidFill>
                  <a:srgbClr val="C00000"/>
                </a:solidFill>
                <a:latin typeface="Helvetica,Bold" charset="0"/>
              </a:rPr>
              <a:t>Pairs with same key moved to same node </a:t>
            </a:r>
            <a:endParaRPr lang="en-US" b="1">
              <a:solidFill>
                <a:srgbClr val="C00000"/>
              </a:solidFill>
              <a:effectLst/>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4871" y="2178104"/>
            <a:ext cx="2264940" cy="3723190"/>
          </a:xfrm>
          <a:prstGeom prst="rect">
            <a:avLst/>
          </a:prstGeom>
        </p:spPr>
      </p:pic>
      <p:sp>
        <p:nvSpPr>
          <p:cNvPr id="13" name="TextBox 12"/>
          <p:cNvSpPr txBox="1"/>
          <p:nvPr/>
        </p:nvSpPr>
        <p:spPr>
          <a:xfrm>
            <a:off x="8981511" y="1793660"/>
            <a:ext cx="2431660" cy="369332"/>
          </a:xfrm>
          <a:prstGeom prst="rect">
            <a:avLst/>
          </a:prstGeom>
          <a:noFill/>
        </p:spPr>
        <p:txBody>
          <a:bodyPr wrap="square" rtlCol="0">
            <a:spAutoFit/>
          </a:bodyPr>
          <a:lstStyle/>
          <a:p>
            <a:r>
              <a:rPr lang="en-US" b="1" dirty="0" smtClean="0"/>
              <a:t>Step 3</a:t>
            </a:r>
            <a:r>
              <a:rPr lang="en-US" b="1" smtClean="0"/>
              <a:t>: Reduce</a:t>
            </a:r>
            <a:endParaRPr lang="en-US" b="1"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748" y="1101596"/>
            <a:ext cx="527906" cy="310040"/>
          </a:xfrm>
          <a:prstGeom prst="rect">
            <a:avLst/>
          </a:prstGeom>
        </p:spPr>
      </p:pic>
      <p:sp>
        <p:nvSpPr>
          <p:cNvPr id="15" name="Rectangle 14"/>
          <p:cNvSpPr/>
          <p:nvPr/>
        </p:nvSpPr>
        <p:spPr>
          <a:xfrm>
            <a:off x="853439" y="1862028"/>
            <a:ext cx="1693043" cy="646331"/>
          </a:xfrm>
          <a:prstGeom prst="rect">
            <a:avLst/>
          </a:prstGeom>
        </p:spPr>
        <p:txBody>
          <a:bodyPr wrap="square">
            <a:spAutoFit/>
          </a:bodyPr>
          <a:lstStyle/>
          <a:p>
            <a:r>
              <a:rPr lang="en-US" b="1" dirty="0">
                <a:solidFill>
                  <a:srgbClr val="C00000"/>
                </a:solidFill>
              </a:rPr>
              <a:t>Map generated key-value pairs</a:t>
            </a:r>
          </a:p>
        </p:txBody>
      </p:sp>
      <p:sp>
        <p:nvSpPr>
          <p:cNvPr id="17" name="Rectangle 16"/>
          <p:cNvSpPr/>
          <p:nvPr/>
        </p:nvSpPr>
        <p:spPr>
          <a:xfrm>
            <a:off x="8919092" y="5939145"/>
            <a:ext cx="2738891" cy="369332"/>
          </a:xfrm>
          <a:prstGeom prst="rect">
            <a:avLst/>
          </a:prstGeom>
        </p:spPr>
        <p:txBody>
          <a:bodyPr wrap="none">
            <a:spAutoFit/>
          </a:bodyPr>
          <a:lstStyle/>
          <a:p>
            <a:r>
              <a:rPr lang="en-US" b="1">
                <a:solidFill>
                  <a:srgbClr val="C00000"/>
                </a:solidFill>
                <a:latin typeface="Helvetica,Bold" charset="0"/>
              </a:rPr>
              <a:t>Add values for same keys </a:t>
            </a:r>
            <a:endParaRPr lang="en-US" b="1">
              <a:solidFill>
                <a:srgbClr val="C00000"/>
              </a:solidFill>
              <a:effectLst/>
            </a:endParaRPr>
          </a:p>
        </p:txBody>
      </p:sp>
      <p:sp>
        <p:nvSpPr>
          <p:cNvPr id="18" name="Title 1"/>
          <p:cNvSpPr>
            <a:spLocks noGrp="1"/>
          </p:cNvSpPr>
          <p:nvPr>
            <p:ph type="title"/>
          </p:nvPr>
        </p:nvSpPr>
        <p:spPr>
          <a:xfrm>
            <a:off x="180975" y="134204"/>
            <a:ext cx="11820525" cy="799246"/>
          </a:xfrm>
        </p:spPr>
        <p:txBody>
          <a:bodyPr/>
          <a:lstStyle/>
          <a:p>
            <a:r>
              <a:rPr lang="en-US" dirty="0" smtClean="0"/>
              <a:t>Step By Step</a:t>
            </a:r>
            <a:endParaRPr lang="en-US" dirty="0"/>
          </a:p>
        </p:txBody>
      </p:sp>
    </p:spTree>
    <p:extLst>
      <p:ext uri="{BB962C8B-B14F-4D97-AF65-F5344CB8AC3E}">
        <p14:creationId xmlns:p14="http://schemas.microsoft.com/office/powerpoint/2010/main" val="1339387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Process</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38</a:t>
            </a:fld>
            <a:endParaRPr lang="en-US"/>
          </a:p>
        </p:txBody>
      </p:sp>
      <p:graphicFrame>
        <p:nvGraphicFramePr>
          <p:cNvPr id="7" name="Diagram 6"/>
          <p:cNvGraphicFramePr/>
          <p:nvPr>
            <p:extLst>
              <p:ext uri="{D42A27DB-BD31-4B8C-83A1-F6EECF244321}">
                <p14:modId xmlns:p14="http://schemas.microsoft.com/office/powerpoint/2010/main" val="1365879013"/>
              </p:ext>
            </p:extLst>
          </p:nvPr>
        </p:nvGraphicFramePr>
        <p:xfrm>
          <a:off x="2391508" y="956603"/>
          <a:ext cx="7852898" cy="29182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1036" y="3120481"/>
            <a:ext cx="919424" cy="2145322"/>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5060" y="3185025"/>
            <a:ext cx="1193026" cy="208077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12686" y="3120481"/>
            <a:ext cx="1252926" cy="2059605"/>
          </a:xfrm>
          <a:prstGeom prst="rect">
            <a:avLst/>
          </a:prstGeom>
        </p:spPr>
      </p:pic>
      <p:sp>
        <p:nvSpPr>
          <p:cNvPr id="11" name="Rectangle 10"/>
          <p:cNvSpPr/>
          <p:nvPr/>
        </p:nvSpPr>
        <p:spPr>
          <a:xfrm>
            <a:off x="2391508" y="5594844"/>
            <a:ext cx="2118295" cy="646331"/>
          </a:xfrm>
          <a:prstGeom prst="rect">
            <a:avLst/>
          </a:prstGeom>
        </p:spPr>
        <p:txBody>
          <a:bodyPr wrap="square">
            <a:spAutoFit/>
          </a:bodyPr>
          <a:lstStyle/>
          <a:p>
            <a:r>
              <a:rPr lang="en-US" b="1">
                <a:solidFill>
                  <a:srgbClr val="C00000"/>
                </a:solidFill>
                <a:latin typeface="Helvetica" charset="0"/>
              </a:rPr>
              <a:t>Parallelization over the input </a:t>
            </a:r>
            <a:endParaRPr lang="en-US" b="1">
              <a:solidFill>
                <a:srgbClr val="C00000"/>
              </a:solidFill>
            </a:endParaRPr>
          </a:p>
        </p:txBody>
      </p:sp>
      <p:sp>
        <p:nvSpPr>
          <p:cNvPr id="12" name="Rectangle 11"/>
          <p:cNvSpPr/>
          <p:nvPr/>
        </p:nvSpPr>
        <p:spPr>
          <a:xfrm>
            <a:off x="5091524" y="5589859"/>
            <a:ext cx="2350285" cy="646331"/>
          </a:xfrm>
          <a:prstGeom prst="rect">
            <a:avLst/>
          </a:prstGeom>
        </p:spPr>
        <p:txBody>
          <a:bodyPr wrap="square">
            <a:spAutoFit/>
          </a:bodyPr>
          <a:lstStyle/>
          <a:p>
            <a:r>
              <a:rPr lang="en-US" b="1" dirty="0">
                <a:solidFill>
                  <a:srgbClr val="C00000"/>
                </a:solidFill>
                <a:latin typeface="Helvetica" charset="0"/>
              </a:rPr>
              <a:t>Parallelization over intermediate data </a:t>
            </a:r>
            <a:endParaRPr lang="en-US" b="1" dirty="0">
              <a:solidFill>
                <a:srgbClr val="C00000"/>
              </a:solidFill>
            </a:endParaRPr>
          </a:p>
        </p:txBody>
      </p:sp>
      <p:sp>
        <p:nvSpPr>
          <p:cNvPr id="13" name="Rectangle 12"/>
          <p:cNvSpPr/>
          <p:nvPr/>
        </p:nvSpPr>
        <p:spPr>
          <a:xfrm>
            <a:off x="8539150" y="5589859"/>
            <a:ext cx="2184367" cy="646331"/>
          </a:xfrm>
          <a:prstGeom prst="rect">
            <a:avLst/>
          </a:prstGeom>
        </p:spPr>
        <p:txBody>
          <a:bodyPr wrap="square">
            <a:spAutoFit/>
          </a:bodyPr>
          <a:lstStyle/>
          <a:p>
            <a:r>
              <a:rPr lang="en-US" b="1">
                <a:solidFill>
                  <a:srgbClr val="C00000"/>
                </a:solidFill>
                <a:latin typeface="Helvetica" charset="0"/>
              </a:rPr>
              <a:t>Parallelization over data groups </a:t>
            </a:r>
            <a:endParaRPr lang="en-US" b="1">
              <a:solidFill>
                <a:srgbClr val="C00000"/>
              </a:solidFill>
            </a:endParaRPr>
          </a:p>
        </p:txBody>
      </p:sp>
      <p:sp>
        <p:nvSpPr>
          <p:cNvPr id="14" name="Rectangle 13"/>
          <p:cNvSpPr/>
          <p:nvPr/>
        </p:nvSpPr>
        <p:spPr>
          <a:xfrm>
            <a:off x="2391509" y="1069372"/>
            <a:ext cx="7474104" cy="461665"/>
          </a:xfrm>
          <a:prstGeom prst="rect">
            <a:avLst/>
          </a:prstGeom>
        </p:spPr>
        <p:txBody>
          <a:bodyPr wrap="square">
            <a:spAutoFit/>
          </a:bodyPr>
          <a:lstStyle/>
          <a:p>
            <a:r>
              <a:rPr lang="en-US" sz="2400" b="1" dirty="0">
                <a:solidFill>
                  <a:srgbClr val="0070C0"/>
                </a:solidFill>
                <a:latin typeface="Helvetica" charset="0"/>
              </a:rPr>
              <a:t>Applications with </a:t>
            </a:r>
            <a:r>
              <a:rPr lang="en-US" sz="2400" b="1">
                <a:solidFill>
                  <a:srgbClr val="0070C0"/>
                </a:solidFill>
                <a:latin typeface="Helvetica" charset="0"/>
              </a:rPr>
              <a:t>independent </a:t>
            </a:r>
            <a:r>
              <a:rPr lang="en-US" sz="2400" b="1" smtClean="0">
                <a:solidFill>
                  <a:srgbClr val="0070C0"/>
                </a:solidFill>
                <a:latin typeface="Helvetica" charset="0"/>
              </a:rPr>
              <a:t>data-parallel </a:t>
            </a:r>
            <a:r>
              <a:rPr lang="en-US" sz="2400" b="1" dirty="0">
                <a:solidFill>
                  <a:srgbClr val="0070C0"/>
                </a:solidFill>
                <a:latin typeface="Helvetica" charset="0"/>
              </a:rPr>
              <a:t>tasks </a:t>
            </a:r>
            <a:endParaRPr lang="en-US" sz="2400" b="1" dirty="0">
              <a:solidFill>
                <a:srgbClr val="0070C0"/>
              </a:solidFill>
              <a:effectLst/>
            </a:endParaRPr>
          </a:p>
        </p:txBody>
      </p:sp>
    </p:spTree>
    <p:extLst>
      <p:ext uri="{BB962C8B-B14F-4D97-AF65-F5344CB8AC3E}">
        <p14:creationId xmlns:p14="http://schemas.microsoft.com/office/powerpoint/2010/main" val="1469767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is not Good</a:t>
            </a:r>
            <a:endParaRPr lang="en-US" dirty="0"/>
          </a:p>
        </p:txBody>
      </p:sp>
      <p:sp>
        <p:nvSpPr>
          <p:cNvPr id="3" name="Content Placeholder 2"/>
          <p:cNvSpPr>
            <a:spLocks noGrp="1"/>
          </p:cNvSpPr>
          <p:nvPr>
            <p:ph idx="1"/>
          </p:nvPr>
        </p:nvSpPr>
        <p:spPr>
          <a:xfrm>
            <a:off x="180975" y="1209235"/>
            <a:ext cx="11820525" cy="5095875"/>
          </a:xfrm>
        </p:spPr>
        <p:txBody>
          <a:bodyPr>
            <a:normAutofit/>
          </a:bodyPr>
          <a:lstStyle/>
          <a:p>
            <a:pPr>
              <a:buFont typeface="Arial" charset="0"/>
              <a:buChar char="•"/>
            </a:pPr>
            <a:r>
              <a:rPr lang="en-US" sz="3600" b="1" dirty="0"/>
              <a:t>Frequently changing data </a:t>
            </a:r>
            <a:endParaRPr lang="en-US" sz="3600" b="1" dirty="0"/>
          </a:p>
          <a:p>
            <a:pPr>
              <a:buFont typeface="Arial" charset="0"/>
              <a:buChar char="•"/>
            </a:pPr>
            <a:r>
              <a:rPr lang="en-US" sz="3600" b="1" dirty="0"/>
              <a:t>Dependent tasks </a:t>
            </a:r>
            <a:endParaRPr lang="en-US" sz="3600" b="1" dirty="0"/>
          </a:p>
          <a:p>
            <a:pPr>
              <a:buFont typeface="Arial" charset="0"/>
              <a:buChar char="•"/>
            </a:pPr>
            <a:r>
              <a:rPr lang="en-US" sz="3600" b="1" dirty="0"/>
              <a:t>Interactive analysis </a:t>
            </a:r>
            <a:endParaRPr lang="en-US" sz="3600" b="1" dirty="0"/>
          </a:p>
          <a:p>
            <a:pPr>
              <a:buFont typeface="Arial" charset="0"/>
              <a:buChar char="•"/>
            </a:pPr>
            <a:endParaRPr lang="en-US" sz="3600" b="1" dirty="0"/>
          </a:p>
        </p:txBody>
      </p:sp>
      <p:sp>
        <p:nvSpPr>
          <p:cNvPr id="6" name="Slide Number Placeholder 5"/>
          <p:cNvSpPr>
            <a:spLocks noGrp="1"/>
          </p:cNvSpPr>
          <p:nvPr>
            <p:ph type="sldNum" sz="quarter" idx="12"/>
          </p:nvPr>
        </p:nvSpPr>
        <p:spPr/>
        <p:txBody>
          <a:bodyPr/>
          <a:lstStyle/>
          <a:p>
            <a:fld id="{160D7AFB-DD53-4D4F-9404-D2F4B696591E}" type="slidenum">
              <a:rPr lang="en-US" smtClean="0"/>
              <a:t>39</a:t>
            </a:fld>
            <a:endParaRPr lang="en-US"/>
          </a:p>
        </p:txBody>
      </p:sp>
    </p:spTree>
    <p:extLst>
      <p:ext uri="{BB962C8B-B14F-4D97-AF65-F5344CB8AC3E}">
        <p14:creationId xmlns:p14="http://schemas.microsoft.com/office/powerpoint/2010/main" val="10919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a:t>
            </a:r>
            <a:endParaRPr lang="en-US" dirty="0"/>
          </a:p>
        </p:txBody>
      </p:sp>
      <p:sp>
        <p:nvSpPr>
          <p:cNvPr id="3" name="Content Placeholder 2"/>
          <p:cNvSpPr>
            <a:spLocks noGrp="1"/>
          </p:cNvSpPr>
          <p:nvPr>
            <p:ph idx="1"/>
          </p:nvPr>
        </p:nvSpPr>
        <p:spPr/>
        <p:txBody>
          <a:bodyPr/>
          <a:lstStyle/>
          <a:p>
            <a:pPr lvl="0"/>
            <a:r>
              <a:rPr lang="en-US" sz="2400" b="1" dirty="0"/>
              <a:t>As mentioned in the class, what are the challenges to data with a high valence?</a:t>
            </a:r>
          </a:p>
          <a:p>
            <a:pPr lvl="1"/>
            <a:endParaRPr lang="en-US" sz="2400" dirty="0" smtClean="0"/>
          </a:p>
          <a:p>
            <a:pPr lvl="2"/>
            <a:r>
              <a:rPr lang="en-US" sz="2000" dirty="0" smtClean="0"/>
              <a:t>Complex </a:t>
            </a:r>
            <a:r>
              <a:rPr lang="en-US" sz="2000" dirty="0"/>
              <a:t>data exploration algorithms</a:t>
            </a:r>
          </a:p>
          <a:p>
            <a:pPr lvl="2"/>
            <a:r>
              <a:rPr lang="en-US" sz="2000" dirty="0"/>
              <a:t>Difficult integrate</a:t>
            </a:r>
          </a:p>
          <a:p>
            <a:pPr lvl="2"/>
            <a:r>
              <a:rPr lang="en-US" sz="2000" dirty="0"/>
              <a:t>Reliability of Data</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a:t>
            </a:fld>
            <a:endParaRPr lang="en-US"/>
          </a:p>
        </p:txBody>
      </p:sp>
    </p:spTree>
    <p:extLst>
      <p:ext uri="{BB962C8B-B14F-4D97-AF65-F5344CB8AC3E}">
        <p14:creationId xmlns:p14="http://schemas.microsoft.com/office/powerpoint/2010/main" val="284625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and Hive</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40</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4" name="Rounded Rectangle 3"/>
          <p:cNvSpPr/>
          <p:nvPr/>
        </p:nvSpPr>
        <p:spPr>
          <a:xfrm>
            <a:off x="2053884" y="1180754"/>
            <a:ext cx="3235567" cy="1210754"/>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6399" y="5105142"/>
            <a:ext cx="7863840" cy="954107"/>
          </a:xfrm>
          <a:prstGeom prst="rect">
            <a:avLst/>
          </a:prstGeom>
          <a:noFill/>
        </p:spPr>
        <p:txBody>
          <a:bodyPr wrap="square" rtlCol="0">
            <a:spAutoFit/>
          </a:bodyPr>
          <a:lstStyle/>
          <a:p>
            <a:pPr marL="457200" indent="-457200">
              <a:buFont typeface="Arial" charset="0"/>
              <a:buChar char="•"/>
            </a:pPr>
            <a:r>
              <a:rPr lang="en-US" sz="2800" b="1" dirty="0" smtClean="0">
                <a:solidFill>
                  <a:srgbClr val="C00000"/>
                </a:solidFill>
              </a:rPr>
              <a:t>Pig = dataflow scripting (created at Yahoo)</a:t>
            </a:r>
          </a:p>
          <a:p>
            <a:pPr marL="457200" indent="-457200">
              <a:buFont typeface="Arial" charset="0"/>
              <a:buChar char="•"/>
            </a:pPr>
            <a:r>
              <a:rPr lang="en-US" sz="2800" b="1" dirty="0" smtClean="0">
                <a:solidFill>
                  <a:srgbClr val="C00000"/>
                </a:solidFill>
              </a:rPr>
              <a:t>Hive = SQL </a:t>
            </a:r>
            <a:r>
              <a:rPr lang="mr-IN" sz="2800" b="1" dirty="0" smtClean="0">
                <a:solidFill>
                  <a:srgbClr val="C00000"/>
                </a:solidFill>
              </a:rPr>
              <a:t>–</a:t>
            </a:r>
            <a:r>
              <a:rPr lang="en-US" sz="2800" b="1" dirty="0" smtClean="0">
                <a:solidFill>
                  <a:srgbClr val="C00000"/>
                </a:solidFill>
              </a:rPr>
              <a:t> like queries (created at </a:t>
            </a:r>
            <a:r>
              <a:rPr lang="en-US" sz="2800" b="1" dirty="0">
                <a:solidFill>
                  <a:srgbClr val="C00000"/>
                </a:solidFill>
              </a:rPr>
              <a:t>F</a:t>
            </a:r>
            <a:r>
              <a:rPr lang="en-US" sz="2800" b="1" dirty="0" smtClean="0">
                <a:solidFill>
                  <a:srgbClr val="C00000"/>
                </a:solidFill>
              </a:rPr>
              <a:t>acebook)</a:t>
            </a:r>
          </a:p>
        </p:txBody>
      </p:sp>
    </p:spTree>
    <p:extLst>
      <p:ext uri="{BB962C8B-B14F-4D97-AF65-F5344CB8AC3E}">
        <p14:creationId xmlns:p14="http://schemas.microsoft.com/office/powerpoint/2010/main" val="7933907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Giraph</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41</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8" name="Rounded Rectangle 7"/>
          <p:cNvSpPr/>
          <p:nvPr/>
        </p:nvSpPr>
        <p:spPr>
          <a:xfrm>
            <a:off x="5331656" y="1180754"/>
            <a:ext cx="731519" cy="2026680"/>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7379" y="5219114"/>
            <a:ext cx="8057399" cy="954107"/>
          </a:xfrm>
          <a:prstGeom prst="rect">
            <a:avLst/>
          </a:prstGeom>
          <a:noFill/>
        </p:spPr>
        <p:txBody>
          <a:bodyPr wrap="none" rtlCol="0">
            <a:spAutoFit/>
          </a:bodyPr>
          <a:lstStyle/>
          <a:p>
            <a:pPr marL="457200" indent="-457200">
              <a:buFont typeface="Arial" charset="0"/>
              <a:buChar char="•"/>
            </a:pPr>
            <a:r>
              <a:rPr lang="en-US" sz="2800" b="1" dirty="0" smtClean="0">
                <a:solidFill>
                  <a:srgbClr val="C00000"/>
                </a:solidFill>
              </a:rPr>
              <a:t>Specialized models for graph processing</a:t>
            </a:r>
          </a:p>
          <a:p>
            <a:pPr marL="457200" indent="-457200">
              <a:buFont typeface="Arial" charset="0"/>
              <a:buChar char="•"/>
            </a:pPr>
            <a:r>
              <a:rPr lang="en-US" sz="2800" b="1" dirty="0" err="1" smtClean="0">
                <a:solidFill>
                  <a:srgbClr val="C00000"/>
                </a:solidFill>
              </a:rPr>
              <a:t>Giraph</a:t>
            </a:r>
            <a:r>
              <a:rPr lang="en-US" sz="2800" b="1" dirty="0" smtClean="0">
                <a:solidFill>
                  <a:srgbClr val="C00000"/>
                </a:solidFill>
              </a:rPr>
              <a:t> used by Facebook to analyze social graphs</a:t>
            </a:r>
            <a:endParaRPr lang="en-US" sz="2800" b="1" dirty="0">
              <a:solidFill>
                <a:srgbClr val="C00000"/>
              </a:solidFill>
            </a:endParaRPr>
          </a:p>
        </p:txBody>
      </p:sp>
    </p:spTree>
    <p:extLst>
      <p:ext uri="{BB962C8B-B14F-4D97-AF65-F5344CB8AC3E}">
        <p14:creationId xmlns:p14="http://schemas.microsoft.com/office/powerpoint/2010/main" val="1137362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Storm, </a:t>
            </a:r>
            <a:r>
              <a:rPr lang="en-US" dirty="0" err="1" smtClean="0"/>
              <a:t>Flink</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42</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8" name="Rounded Rectangle 7"/>
          <p:cNvSpPr/>
          <p:nvPr/>
        </p:nvSpPr>
        <p:spPr>
          <a:xfrm>
            <a:off x="6175717" y="1180754"/>
            <a:ext cx="2307101" cy="2026680"/>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7379" y="5219114"/>
            <a:ext cx="6785768" cy="954107"/>
          </a:xfrm>
          <a:prstGeom prst="rect">
            <a:avLst/>
          </a:prstGeom>
          <a:noFill/>
        </p:spPr>
        <p:txBody>
          <a:bodyPr wrap="none" rtlCol="0">
            <a:spAutoFit/>
          </a:bodyPr>
          <a:lstStyle/>
          <a:p>
            <a:pPr marL="457200" indent="-457200">
              <a:buFont typeface="Arial" charset="0"/>
              <a:buChar char="•"/>
            </a:pPr>
            <a:r>
              <a:rPr lang="en-US" sz="2800" b="1" dirty="0" smtClean="0">
                <a:solidFill>
                  <a:srgbClr val="C00000"/>
                </a:solidFill>
              </a:rPr>
              <a:t>Real-time and in-memory processing </a:t>
            </a:r>
          </a:p>
          <a:p>
            <a:pPr marL="457200" indent="-457200">
              <a:buFont typeface="Arial" charset="0"/>
              <a:buChar char="•"/>
            </a:pPr>
            <a:r>
              <a:rPr lang="en-US" sz="2800" b="1" dirty="0" smtClean="0">
                <a:solidFill>
                  <a:srgbClr val="C00000"/>
                </a:solidFill>
              </a:rPr>
              <a:t>In-memory </a:t>
            </a:r>
            <a:r>
              <a:rPr lang="en-US" sz="2800" b="1" dirty="0" smtClean="0">
                <a:solidFill>
                  <a:srgbClr val="C00000"/>
                </a:solidFill>
                <a:sym typeface="Wingdings"/>
              </a:rPr>
              <a:t> 100x faster for some tasks </a:t>
            </a:r>
            <a:endParaRPr lang="en-US" sz="2800" b="1" dirty="0" smtClean="0">
              <a:solidFill>
                <a:srgbClr val="C00000"/>
              </a:solidFill>
            </a:endParaRPr>
          </a:p>
        </p:txBody>
      </p:sp>
    </p:spTree>
    <p:extLst>
      <p:ext uri="{BB962C8B-B14F-4D97-AF65-F5344CB8AC3E}">
        <p14:creationId xmlns:p14="http://schemas.microsoft.com/office/powerpoint/2010/main" val="1962425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43</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8" name="Rounded Rectangle 7"/>
          <p:cNvSpPr/>
          <p:nvPr/>
        </p:nvSpPr>
        <p:spPr>
          <a:xfrm>
            <a:off x="8553157" y="1180754"/>
            <a:ext cx="773723" cy="2842606"/>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7379" y="5036230"/>
            <a:ext cx="7703840" cy="1384995"/>
          </a:xfrm>
          <a:prstGeom prst="rect">
            <a:avLst/>
          </a:prstGeom>
          <a:noFill/>
        </p:spPr>
        <p:txBody>
          <a:bodyPr wrap="none" rtlCol="0">
            <a:spAutoFit/>
          </a:bodyPr>
          <a:lstStyle/>
          <a:p>
            <a:pPr marL="457200" indent="-457200">
              <a:buFont typeface="Arial" charset="0"/>
              <a:buChar char="•"/>
            </a:pPr>
            <a:r>
              <a:rPr lang="en-US" sz="2800" b="1" dirty="0" smtClean="0">
                <a:solidFill>
                  <a:srgbClr val="C00000"/>
                </a:solidFill>
              </a:rPr>
              <a:t>Key-values</a:t>
            </a:r>
          </a:p>
          <a:p>
            <a:pPr marL="457200" indent="-457200">
              <a:buFont typeface="Arial" charset="0"/>
              <a:buChar char="•"/>
            </a:pPr>
            <a:r>
              <a:rPr lang="en-US" sz="2800" b="1" dirty="0" smtClean="0">
                <a:solidFill>
                  <a:srgbClr val="C00000"/>
                </a:solidFill>
              </a:rPr>
              <a:t>Sparse tables</a:t>
            </a:r>
          </a:p>
          <a:p>
            <a:pPr marL="457200" indent="-457200">
              <a:buFont typeface="Arial" charset="0"/>
              <a:buChar char="•"/>
            </a:pPr>
            <a:r>
              <a:rPr lang="en-US" sz="2800" b="1" dirty="0" err="1" smtClean="0">
                <a:solidFill>
                  <a:srgbClr val="C00000"/>
                </a:solidFill>
              </a:rPr>
              <a:t>HBase</a:t>
            </a:r>
            <a:r>
              <a:rPr lang="en-US" sz="2800" b="1" dirty="0" smtClean="0">
                <a:solidFill>
                  <a:srgbClr val="C00000"/>
                </a:solidFill>
              </a:rPr>
              <a:t> used for Facebook’s Messaging Platform </a:t>
            </a:r>
          </a:p>
        </p:txBody>
      </p:sp>
      <p:sp>
        <p:nvSpPr>
          <p:cNvPr id="10" name="Rounded Rectangle 9"/>
          <p:cNvSpPr/>
          <p:nvPr/>
        </p:nvSpPr>
        <p:spPr>
          <a:xfrm>
            <a:off x="9326880" y="1180754"/>
            <a:ext cx="773723" cy="3677084"/>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0069270" y="1170615"/>
            <a:ext cx="773723" cy="3677084"/>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9877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Zookeeper for management</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44</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8" name="Rounded Rectangle 7"/>
          <p:cNvSpPr/>
          <p:nvPr/>
        </p:nvSpPr>
        <p:spPr>
          <a:xfrm>
            <a:off x="1195755" y="1180753"/>
            <a:ext cx="773723" cy="3666945"/>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7379" y="5036230"/>
            <a:ext cx="9520170" cy="954107"/>
          </a:xfrm>
          <a:prstGeom prst="rect">
            <a:avLst/>
          </a:prstGeom>
          <a:noFill/>
        </p:spPr>
        <p:txBody>
          <a:bodyPr wrap="none" rtlCol="0">
            <a:spAutoFit/>
          </a:bodyPr>
          <a:lstStyle/>
          <a:p>
            <a:pPr marL="457200" indent="-457200">
              <a:buFont typeface="Arial" charset="0"/>
              <a:buChar char="•"/>
            </a:pPr>
            <a:r>
              <a:rPr lang="en-US" sz="2800" b="1" dirty="0" smtClean="0">
                <a:solidFill>
                  <a:srgbClr val="C00000"/>
                </a:solidFill>
              </a:rPr>
              <a:t>Synchronization, High-availability, Configuration</a:t>
            </a:r>
          </a:p>
          <a:p>
            <a:pPr marL="457200" indent="-457200">
              <a:buFont typeface="Arial" charset="0"/>
              <a:buChar char="•"/>
            </a:pPr>
            <a:r>
              <a:rPr lang="en-US" sz="2800" b="1" dirty="0" smtClean="0">
                <a:solidFill>
                  <a:srgbClr val="C00000"/>
                </a:solidFill>
              </a:rPr>
              <a:t>Created by Yahoo to wrangle services named after animals </a:t>
            </a:r>
          </a:p>
        </p:txBody>
      </p:sp>
    </p:spTree>
    <p:extLst>
      <p:ext uri="{BB962C8B-B14F-4D97-AF65-F5344CB8AC3E}">
        <p14:creationId xmlns:p14="http://schemas.microsoft.com/office/powerpoint/2010/main" val="7179878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Pre-Built Image &amp; Support</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45</a:t>
            </a:fld>
            <a:endParaRPr lang="en-US"/>
          </a:p>
        </p:txBody>
      </p:sp>
      <p:pic>
        <p:nvPicPr>
          <p:cNvPr id="7" name="Picture 6"/>
          <p:cNvPicPr>
            <a:picLocks noChangeAspect="1"/>
          </p:cNvPicPr>
          <p:nvPr/>
        </p:nvPicPr>
        <p:blipFill>
          <a:blip r:embed="rId2"/>
          <a:stretch>
            <a:fillRect/>
          </a:stretch>
        </p:blipFill>
        <p:spPr>
          <a:xfrm>
            <a:off x="1280460" y="3548621"/>
            <a:ext cx="3156831" cy="752622"/>
          </a:xfrm>
          <a:prstGeom prst="rect">
            <a:avLst/>
          </a:prstGeom>
        </p:spPr>
      </p:pic>
      <p:pic>
        <p:nvPicPr>
          <p:cNvPr id="8" name="Picture 7"/>
          <p:cNvPicPr>
            <a:picLocks noChangeAspect="1"/>
          </p:cNvPicPr>
          <p:nvPr/>
        </p:nvPicPr>
        <p:blipFill>
          <a:blip r:embed="rId3"/>
          <a:stretch>
            <a:fillRect/>
          </a:stretch>
        </p:blipFill>
        <p:spPr>
          <a:xfrm>
            <a:off x="5674883" y="3548621"/>
            <a:ext cx="1723577" cy="1723577"/>
          </a:xfrm>
          <a:prstGeom prst="rect">
            <a:avLst/>
          </a:prstGeom>
        </p:spPr>
      </p:pic>
      <p:pic>
        <p:nvPicPr>
          <p:cNvPr id="9" name="Picture 8"/>
          <p:cNvPicPr>
            <a:picLocks noChangeAspect="1"/>
          </p:cNvPicPr>
          <p:nvPr/>
        </p:nvPicPr>
        <p:blipFill>
          <a:blip r:embed="rId4"/>
          <a:stretch>
            <a:fillRect/>
          </a:stretch>
        </p:blipFill>
        <p:spPr>
          <a:xfrm>
            <a:off x="8636052" y="3548621"/>
            <a:ext cx="2528812" cy="2528812"/>
          </a:xfrm>
          <a:prstGeom prst="rect">
            <a:avLst/>
          </a:prstGeom>
        </p:spPr>
      </p:pic>
      <p:sp>
        <p:nvSpPr>
          <p:cNvPr id="10" name="Rectangle 9"/>
          <p:cNvSpPr/>
          <p:nvPr/>
        </p:nvSpPr>
        <p:spPr>
          <a:xfrm>
            <a:off x="2323126" y="1449644"/>
            <a:ext cx="8233344" cy="523220"/>
          </a:xfrm>
          <a:prstGeom prst="rect">
            <a:avLst/>
          </a:prstGeom>
        </p:spPr>
        <p:txBody>
          <a:bodyPr wrap="none">
            <a:spAutoFit/>
          </a:bodyPr>
          <a:lstStyle/>
          <a:p>
            <a:r>
              <a:rPr lang="en-US" sz="2800" b="1">
                <a:latin typeface="Helvetica" charset="0"/>
              </a:rPr>
              <a:t>Download separately or part of pre-built image </a:t>
            </a:r>
            <a:endParaRPr lang="en-US" sz="2800" b="1">
              <a:effectLst/>
            </a:endParaRPr>
          </a:p>
        </p:txBody>
      </p:sp>
    </p:spTree>
    <p:extLst>
      <p:ext uri="{BB962C8B-B14F-4D97-AF65-F5344CB8AC3E}">
        <p14:creationId xmlns:p14="http://schemas.microsoft.com/office/powerpoint/2010/main" val="940050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a:t>
            </a:r>
            <a:endParaRPr lang="en-US" dirty="0"/>
          </a:p>
        </p:txBody>
      </p:sp>
      <p:sp>
        <p:nvSpPr>
          <p:cNvPr id="3" name="Content Placeholder 2"/>
          <p:cNvSpPr>
            <a:spLocks noGrp="1"/>
          </p:cNvSpPr>
          <p:nvPr>
            <p:ph idx="1"/>
          </p:nvPr>
        </p:nvSpPr>
        <p:spPr/>
        <p:txBody>
          <a:bodyPr/>
          <a:lstStyle/>
          <a:p>
            <a:pPr lvl="0"/>
            <a:r>
              <a:rPr lang="en-US" sz="2400" b="1" dirty="0"/>
              <a:t>What is the veracity of big data?</a:t>
            </a:r>
          </a:p>
          <a:p>
            <a:pPr lvl="1"/>
            <a:endParaRPr lang="en-US" dirty="0" smtClean="0"/>
          </a:p>
          <a:p>
            <a:pPr lvl="2"/>
            <a:r>
              <a:rPr lang="en-US" sz="2000" dirty="0" smtClean="0"/>
              <a:t>The </a:t>
            </a:r>
            <a:r>
              <a:rPr lang="en-US" sz="2000" dirty="0"/>
              <a:t>connectedness of data</a:t>
            </a:r>
          </a:p>
          <a:p>
            <a:pPr lvl="2"/>
            <a:r>
              <a:rPr lang="en-US" sz="2000" dirty="0"/>
              <a:t>The size of the data</a:t>
            </a:r>
          </a:p>
          <a:p>
            <a:pPr lvl="2"/>
            <a:r>
              <a:rPr lang="en-US" sz="2000" dirty="0"/>
              <a:t>The speed at which data is produced</a:t>
            </a:r>
          </a:p>
          <a:p>
            <a:pPr lvl="2"/>
            <a:r>
              <a:rPr lang="en-US" sz="2000" dirty="0"/>
              <a:t>The abnormality or uncertainties of data</a:t>
            </a:r>
          </a:p>
          <a:p>
            <a:pPr lvl="1"/>
            <a:endParaRPr lang="en-US" sz="2000" dirty="0"/>
          </a:p>
        </p:txBody>
      </p:sp>
      <p:sp>
        <p:nvSpPr>
          <p:cNvPr id="6" name="Slide Number Placeholder 5"/>
          <p:cNvSpPr>
            <a:spLocks noGrp="1"/>
          </p:cNvSpPr>
          <p:nvPr>
            <p:ph type="sldNum" sz="quarter" idx="12"/>
          </p:nvPr>
        </p:nvSpPr>
        <p:spPr/>
        <p:txBody>
          <a:bodyPr/>
          <a:lstStyle/>
          <a:p>
            <a:fld id="{160D7AFB-DD53-4D4F-9404-D2F4B696591E}" type="slidenum">
              <a:rPr lang="en-US" smtClean="0"/>
              <a:t>5</a:t>
            </a:fld>
            <a:endParaRPr lang="en-US"/>
          </a:p>
        </p:txBody>
      </p:sp>
    </p:spTree>
    <p:extLst>
      <p:ext uri="{BB962C8B-B14F-4D97-AF65-F5344CB8AC3E}">
        <p14:creationId xmlns:p14="http://schemas.microsoft.com/office/powerpoint/2010/main" val="506972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a:t>
            </a:r>
            <a:endParaRPr lang="en-US" dirty="0"/>
          </a:p>
        </p:txBody>
      </p:sp>
      <p:sp>
        <p:nvSpPr>
          <p:cNvPr id="3" name="Content Placeholder 2"/>
          <p:cNvSpPr>
            <a:spLocks noGrp="1"/>
          </p:cNvSpPr>
          <p:nvPr>
            <p:ph idx="1"/>
          </p:nvPr>
        </p:nvSpPr>
        <p:spPr/>
        <p:txBody>
          <a:bodyPr/>
          <a:lstStyle/>
          <a:p>
            <a:pPr lvl="0"/>
            <a:r>
              <a:rPr lang="en-US" sz="2400" b="1" dirty="0"/>
              <a:t>What is the veracity of big data?</a:t>
            </a:r>
          </a:p>
          <a:p>
            <a:pPr lvl="1"/>
            <a:endParaRPr lang="en-US" dirty="0" smtClean="0"/>
          </a:p>
          <a:p>
            <a:pPr lvl="2"/>
            <a:r>
              <a:rPr lang="en-US" sz="2000" dirty="0" smtClean="0"/>
              <a:t>The </a:t>
            </a:r>
            <a:r>
              <a:rPr lang="en-US" sz="2000" dirty="0"/>
              <a:t>connectedness of data</a:t>
            </a:r>
          </a:p>
          <a:p>
            <a:pPr lvl="2"/>
            <a:r>
              <a:rPr lang="en-US" sz="2000" dirty="0"/>
              <a:t>The size of the data</a:t>
            </a:r>
          </a:p>
          <a:p>
            <a:pPr lvl="2"/>
            <a:r>
              <a:rPr lang="en-US" sz="2000" dirty="0"/>
              <a:t>The speed at which data is produced</a:t>
            </a:r>
          </a:p>
          <a:p>
            <a:pPr lvl="2"/>
            <a:r>
              <a:rPr lang="en-US" sz="2000" dirty="0"/>
              <a:t>The abnormality or uncertainties of </a:t>
            </a:r>
            <a:r>
              <a:rPr lang="en-US" sz="2000" dirty="0" smtClean="0"/>
              <a:t>data</a:t>
            </a:r>
            <a:endParaRPr lang="en-US" sz="2000" dirty="0"/>
          </a:p>
        </p:txBody>
      </p:sp>
      <p:sp>
        <p:nvSpPr>
          <p:cNvPr id="6" name="Slide Number Placeholder 5"/>
          <p:cNvSpPr>
            <a:spLocks noGrp="1"/>
          </p:cNvSpPr>
          <p:nvPr>
            <p:ph type="sldNum" sz="quarter" idx="12"/>
          </p:nvPr>
        </p:nvSpPr>
        <p:spPr/>
        <p:txBody>
          <a:bodyPr/>
          <a:lstStyle/>
          <a:p>
            <a:fld id="{160D7AFB-DD53-4D4F-9404-D2F4B696591E}" type="slidenum">
              <a:rPr lang="en-US" smtClean="0"/>
              <a:t>6</a:t>
            </a:fld>
            <a:endParaRPr lang="en-US"/>
          </a:p>
        </p:txBody>
      </p:sp>
    </p:spTree>
    <p:extLst>
      <p:ext uri="{BB962C8B-B14F-4D97-AF65-F5344CB8AC3E}">
        <p14:creationId xmlns:p14="http://schemas.microsoft.com/office/powerpoint/2010/main" val="798184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#4</a:t>
            </a:r>
            <a:endParaRPr lang="en-US" dirty="0"/>
          </a:p>
        </p:txBody>
      </p:sp>
      <p:sp>
        <p:nvSpPr>
          <p:cNvPr id="3" name="Content Placeholder 2"/>
          <p:cNvSpPr>
            <a:spLocks noGrp="1"/>
          </p:cNvSpPr>
          <p:nvPr>
            <p:ph idx="1"/>
          </p:nvPr>
        </p:nvSpPr>
        <p:spPr/>
        <p:txBody>
          <a:bodyPr/>
          <a:lstStyle/>
          <a:p>
            <a:pPr lvl="0"/>
            <a:r>
              <a:rPr lang="en-US" sz="2400" b="1" dirty="0"/>
              <a:t>Which of the following are the 6 V's in big data?</a:t>
            </a:r>
          </a:p>
          <a:p>
            <a:pPr lvl="2"/>
            <a:endParaRPr lang="en-US" sz="2000" dirty="0" smtClean="0"/>
          </a:p>
          <a:p>
            <a:pPr lvl="2"/>
            <a:r>
              <a:rPr lang="en-US" sz="2000" dirty="0" smtClean="0"/>
              <a:t>Valence</a:t>
            </a:r>
            <a:endParaRPr lang="en-US" sz="2000" dirty="0"/>
          </a:p>
          <a:p>
            <a:pPr lvl="2"/>
            <a:r>
              <a:rPr lang="en-US" sz="2000" dirty="0"/>
              <a:t>Vision</a:t>
            </a:r>
          </a:p>
          <a:p>
            <a:pPr lvl="2"/>
            <a:r>
              <a:rPr lang="en-US" sz="2000" dirty="0"/>
              <a:t>Volume</a:t>
            </a:r>
          </a:p>
          <a:p>
            <a:pPr lvl="2"/>
            <a:r>
              <a:rPr lang="en-US" sz="2000" dirty="0"/>
              <a:t>Variety</a:t>
            </a:r>
          </a:p>
          <a:p>
            <a:pPr lvl="2"/>
            <a:r>
              <a:rPr lang="en-US" sz="2000" dirty="0"/>
              <a:t>Value</a:t>
            </a:r>
          </a:p>
          <a:p>
            <a:pPr lvl="2"/>
            <a:r>
              <a:rPr lang="en-US" sz="2000" dirty="0"/>
              <a:t>Velocity</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7</a:t>
            </a:fld>
            <a:endParaRPr lang="en-US"/>
          </a:p>
        </p:txBody>
      </p:sp>
    </p:spTree>
    <p:extLst>
      <p:ext uri="{BB962C8B-B14F-4D97-AF65-F5344CB8AC3E}">
        <p14:creationId xmlns:p14="http://schemas.microsoft.com/office/powerpoint/2010/main" val="1899393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#5</a:t>
            </a:r>
            <a:endParaRPr lang="en-US" dirty="0"/>
          </a:p>
        </p:txBody>
      </p:sp>
      <p:sp>
        <p:nvSpPr>
          <p:cNvPr id="3" name="Content Placeholder 2"/>
          <p:cNvSpPr>
            <a:spLocks noGrp="1"/>
          </p:cNvSpPr>
          <p:nvPr>
            <p:ph idx="1"/>
          </p:nvPr>
        </p:nvSpPr>
        <p:spPr/>
        <p:txBody>
          <a:bodyPr/>
          <a:lstStyle/>
          <a:p>
            <a:pPr lvl="0"/>
            <a:r>
              <a:rPr lang="en-US" sz="2400" b="1" dirty="0"/>
              <a:t>What are the challenges of data with high variety?</a:t>
            </a:r>
          </a:p>
          <a:p>
            <a:pPr lvl="1"/>
            <a:endParaRPr lang="en-US" dirty="0" smtClean="0"/>
          </a:p>
          <a:p>
            <a:pPr lvl="1"/>
            <a:r>
              <a:rPr lang="en-US" sz="2000" dirty="0" smtClean="0"/>
              <a:t>The </a:t>
            </a:r>
            <a:r>
              <a:rPr lang="en-US" sz="2000" dirty="0"/>
              <a:t>quality of data is low</a:t>
            </a:r>
          </a:p>
          <a:p>
            <a:pPr lvl="1"/>
            <a:r>
              <a:rPr lang="en-US" sz="2000" dirty="0"/>
              <a:t>Hard to perform emergent behavior analysis </a:t>
            </a:r>
          </a:p>
          <a:p>
            <a:pPr lvl="1"/>
            <a:r>
              <a:rPr lang="en-US" sz="2000" dirty="0"/>
              <a:t>Hard in utilizing group event detection</a:t>
            </a:r>
          </a:p>
          <a:p>
            <a:pPr lvl="1"/>
            <a:r>
              <a:rPr lang="en-US" sz="2000" dirty="0"/>
              <a:t>Hard to integrate </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8</a:t>
            </a:fld>
            <a:endParaRPr lang="en-US"/>
          </a:p>
        </p:txBody>
      </p:sp>
    </p:spTree>
    <p:extLst>
      <p:ext uri="{BB962C8B-B14F-4D97-AF65-F5344CB8AC3E}">
        <p14:creationId xmlns:p14="http://schemas.microsoft.com/office/powerpoint/2010/main" val="497211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Definition </a:t>
            </a:r>
            <a:endParaRPr lang="en-US" dirty="0"/>
          </a:p>
        </p:txBody>
      </p:sp>
      <p:sp>
        <p:nvSpPr>
          <p:cNvPr id="3" name="Content Placeholder 2"/>
          <p:cNvSpPr>
            <a:spLocks noGrp="1"/>
          </p:cNvSpPr>
          <p:nvPr>
            <p:ph idx="1"/>
          </p:nvPr>
        </p:nvSpPr>
        <p:spPr>
          <a:xfrm>
            <a:off x="1055077" y="1209235"/>
            <a:ext cx="9650437" cy="5095875"/>
          </a:xfrm>
        </p:spPr>
        <p:txBody>
          <a:bodyPr>
            <a:normAutofit/>
          </a:bodyPr>
          <a:lstStyle/>
          <a:p>
            <a:endParaRPr lang="en-US" sz="2400" b="1" i="1" dirty="0" smtClean="0">
              <a:solidFill>
                <a:schemeClr val="tx1"/>
              </a:solidFill>
            </a:endParaRPr>
          </a:p>
          <a:p>
            <a:r>
              <a:rPr lang="en-US" sz="2400" b="1" i="1" dirty="0" smtClean="0">
                <a:solidFill>
                  <a:schemeClr val="tx1"/>
                </a:solidFill>
              </a:rPr>
              <a:t>Big </a:t>
            </a:r>
            <a:r>
              <a:rPr lang="en-US" sz="2400" b="1" i="1" dirty="0">
                <a:solidFill>
                  <a:schemeClr val="tx1"/>
                </a:solidFill>
              </a:rPr>
              <a:t>data</a:t>
            </a:r>
            <a:r>
              <a:rPr lang="en-US" sz="2400" b="1" dirty="0">
                <a:solidFill>
                  <a:schemeClr val="tx1"/>
                </a:solidFill>
              </a:rPr>
              <a:t> </a:t>
            </a:r>
            <a:r>
              <a:rPr lang="en-US" sz="2400" dirty="0">
                <a:solidFill>
                  <a:schemeClr val="tx1"/>
                </a:solidFill>
              </a:rPr>
              <a:t>is a term </a:t>
            </a:r>
            <a:r>
              <a:rPr lang="en-US" sz="2400" dirty="0" smtClean="0">
                <a:solidFill>
                  <a:schemeClr val="tx1"/>
                </a:solidFill>
              </a:rPr>
              <a:t>for data sets that </a:t>
            </a:r>
            <a:r>
              <a:rPr lang="en-US" sz="2400" dirty="0">
                <a:solidFill>
                  <a:schemeClr val="tx1"/>
                </a:solidFill>
              </a:rPr>
              <a:t>are so large or complex that </a:t>
            </a:r>
            <a:r>
              <a:rPr lang="en-US" sz="2400" dirty="0" smtClean="0">
                <a:solidFill>
                  <a:schemeClr val="tx1"/>
                </a:solidFill>
              </a:rPr>
              <a:t>traditional data processing application software is </a:t>
            </a:r>
            <a:r>
              <a:rPr lang="en-US" sz="2400" dirty="0">
                <a:solidFill>
                  <a:schemeClr val="tx1"/>
                </a:solidFill>
              </a:rPr>
              <a:t>inadequate to deal with them. Big data challenges </a:t>
            </a:r>
            <a:r>
              <a:rPr lang="en-US" sz="2400" dirty="0" smtClean="0">
                <a:solidFill>
                  <a:schemeClr val="tx1"/>
                </a:solidFill>
              </a:rPr>
              <a:t>include capturing data, data storage, data analysis, search, sharing, transfer visualization, query, </a:t>
            </a:r>
            <a:r>
              <a:rPr lang="en-US" sz="2400" dirty="0">
                <a:solidFill>
                  <a:schemeClr val="tx1"/>
                </a:solidFill>
              </a:rPr>
              <a:t>updating and </a:t>
            </a:r>
            <a:r>
              <a:rPr lang="en-US" sz="2400" dirty="0" smtClean="0">
                <a:solidFill>
                  <a:schemeClr val="tx1"/>
                </a:solidFill>
              </a:rPr>
              <a:t>information privacy</a:t>
            </a:r>
            <a:r>
              <a:rPr lang="en-US" sz="2400" b="1" dirty="0" smtClean="0">
                <a:solidFill>
                  <a:schemeClr val="tx1"/>
                </a:solidFill>
              </a:rPr>
              <a:t>. </a:t>
            </a:r>
            <a:endParaRPr lang="en-US" sz="2400" b="1" dirty="0" smtClean="0">
              <a:solidFill>
                <a:schemeClr val="tx1"/>
              </a:solidFill>
            </a:endParaRPr>
          </a:p>
          <a:p>
            <a:r>
              <a:rPr lang="en-US" sz="2400" b="1" dirty="0" smtClean="0">
                <a:solidFill>
                  <a:schemeClr val="tx1"/>
                </a:solidFill>
              </a:rPr>
              <a:t>--</a:t>
            </a:r>
            <a:r>
              <a:rPr lang="en-US" sz="2400" b="1" dirty="0" err="1" smtClean="0">
                <a:solidFill>
                  <a:schemeClr val="tx1"/>
                </a:solidFill>
              </a:rPr>
              <a:t>wikipedia.org</a:t>
            </a:r>
            <a:endParaRPr lang="en-US" sz="2400" b="1" dirty="0">
              <a:solidFill>
                <a:schemeClr val="tx1"/>
              </a:solidFill>
            </a:endParaRPr>
          </a:p>
          <a:p>
            <a:endParaRPr lang="en-US" sz="2400" b="1" dirty="0" smtClean="0">
              <a:solidFill>
                <a:schemeClr val="tx1"/>
              </a:solidFill>
            </a:endParaRPr>
          </a:p>
        </p:txBody>
      </p:sp>
      <p:sp>
        <p:nvSpPr>
          <p:cNvPr id="6" name="Slide Number Placeholder 5"/>
          <p:cNvSpPr>
            <a:spLocks noGrp="1"/>
          </p:cNvSpPr>
          <p:nvPr>
            <p:ph type="sldNum" sz="quarter" idx="12"/>
          </p:nvPr>
        </p:nvSpPr>
        <p:spPr/>
        <p:txBody>
          <a:bodyPr/>
          <a:lstStyle/>
          <a:p>
            <a:fld id="{160D7AFB-DD53-4D4F-9404-D2F4B696591E}" type="slidenum">
              <a:rPr lang="en-US" smtClean="0"/>
              <a:t>9</a:t>
            </a:fld>
            <a:endParaRPr lang="en-US"/>
          </a:p>
        </p:txBody>
      </p:sp>
    </p:spTree>
    <p:extLst>
      <p:ext uri="{BB962C8B-B14F-4D97-AF65-F5344CB8AC3E}">
        <p14:creationId xmlns:p14="http://schemas.microsoft.com/office/powerpoint/2010/main" val="1789118847"/>
      </p:ext>
    </p:extLst>
  </p:cSld>
  <p:clrMapOvr>
    <a:masterClrMapping/>
  </p:clrMapOvr>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10404</TotalTime>
  <Words>1292</Words>
  <Application>Microsoft Macintosh PowerPoint</Application>
  <PresentationFormat>Widescreen</PresentationFormat>
  <Paragraphs>331</Paragraphs>
  <Slides>45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Calibri</vt:lpstr>
      <vt:lpstr>Calibri Light</vt:lpstr>
      <vt:lpstr>Courier New</vt:lpstr>
      <vt:lpstr>Helvetica</vt:lpstr>
      <vt:lpstr>Helvetica,Bold</vt:lpstr>
      <vt:lpstr>Mangal</vt:lpstr>
      <vt:lpstr>Webdings</vt:lpstr>
      <vt:lpstr>Wingdings</vt:lpstr>
      <vt:lpstr>Arial</vt:lpstr>
      <vt:lpstr>Retrospect</vt:lpstr>
      <vt:lpstr>Big Data Technology</vt:lpstr>
      <vt:lpstr>Outline</vt:lpstr>
      <vt:lpstr>Question # 1</vt:lpstr>
      <vt:lpstr>Question #2</vt:lpstr>
      <vt:lpstr>Question #3</vt:lpstr>
      <vt:lpstr>Question #3</vt:lpstr>
      <vt:lpstr>Question #4</vt:lpstr>
      <vt:lpstr>Question #5</vt:lpstr>
      <vt:lpstr>Big Data Definition </vt:lpstr>
      <vt:lpstr>Example: Big Data Analytics</vt:lpstr>
      <vt:lpstr>Ox and the load  </vt:lpstr>
      <vt:lpstr>Ox and the load </vt:lpstr>
      <vt:lpstr>Ox and the load </vt:lpstr>
      <vt:lpstr>Data Processing Models</vt:lpstr>
      <vt:lpstr>HDD Technology and Advantage of Parallelism</vt:lpstr>
      <vt:lpstr>What is a Distributed File System?</vt:lpstr>
      <vt:lpstr>Distribute Cluster File Systems</vt:lpstr>
      <vt:lpstr>Data Partitioning and Parallelism </vt:lpstr>
      <vt:lpstr>Data Scaling</vt:lpstr>
      <vt:lpstr>Fault Tolerance – Data Replication</vt:lpstr>
      <vt:lpstr>High Concurrency</vt:lpstr>
      <vt:lpstr>Software Stack or Layer Software Diagram</vt:lpstr>
      <vt:lpstr>The Hadoop Ecosystem – Open Source</vt:lpstr>
      <vt:lpstr>Main Hadoop Components</vt:lpstr>
      <vt:lpstr>Hadoop Distributed File System</vt:lpstr>
      <vt:lpstr>HDFS: A Storage System for Big Data </vt:lpstr>
      <vt:lpstr>HDFS Structure</vt:lpstr>
      <vt:lpstr>HDFS  </vt:lpstr>
      <vt:lpstr>YARN – Resource Manager for Hadoop</vt:lpstr>
      <vt:lpstr>Hadoop 1.0</vt:lpstr>
      <vt:lpstr>YARN Architecture</vt:lpstr>
      <vt:lpstr>MapReduce - Programming Model</vt:lpstr>
      <vt:lpstr>Parallel Programming</vt:lpstr>
      <vt:lpstr>MapReduce Programming Model</vt:lpstr>
      <vt:lpstr>WordCount MapReduce Program</vt:lpstr>
      <vt:lpstr>Step By Step</vt:lpstr>
      <vt:lpstr>Step By Step</vt:lpstr>
      <vt:lpstr>MapReduce Process</vt:lpstr>
      <vt:lpstr>MapReduce is not Good</vt:lpstr>
      <vt:lpstr>Pig and Hive</vt:lpstr>
      <vt:lpstr>Giraph</vt:lpstr>
      <vt:lpstr>Spark, Storm, Flink</vt:lpstr>
      <vt:lpstr>NoSQL</vt:lpstr>
      <vt:lpstr>Zookeeper for management</vt:lpstr>
      <vt:lpstr>Hadoop Pre-Built Image &amp; Support</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Saliya</dc:creator>
  <cp:lastModifiedBy>Paul Rad</cp:lastModifiedBy>
  <cp:revision>506</cp:revision>
  <dcterms:created xsi:type="dcterms:W3CDTF">2015-01-31T16:20:13Z</dcterms:created>
  <dcterms:modified xsi:type="dcterms:W3CDTF">2017-09-18T22:50:25Z</dcterms:modified>
</cp:coreProperties>
</file>